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13716000" cx="24387025"/>
  <p:notesSz cx="13716000" cy="24387025"/>
  <p:embeddedFontLst>
    <p:embeddedFont>
      <p:font typeface="Inter"/>
      <p:regular r:id="rId20"/>
      <p:bold r:id="rId21"/>
      <p:italic r:id="rId22"/>
      <p:boldItalic r:id="rId23"/>
    </p:embeddedFont>
    <p:embeddedFont>
      <p:font typeface="DM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8" roundtripDataSignature="AMtx7mhLEEL3HjWgOa4hwaA7j073YvoOP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Inter-regular.fntdata"/><Relationship Id="rId22" Type="http://schemas.openxmlformats.org/officeDocument/2006/relationships/font" Target="fonts/Inter-italic.fntdata"/><Relationship Id="rId21" Type="http://schemas.openxmlformats.org/officeDocument/2006/relationships/font" Target="fonts/Inter-bold.fntdata"/><Relationship Id="rId24" Type="http://schemas.openxmlformats.org/officeDocument/2006/relationships/font" Target="fonts/DMSans-regular.fntdata"/><Relationship Id="rId23" Type="http://schemas.openxmlformats.org/officeDocument/2006/relationships/font" Target="fonts/Inter-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DMSans-italic.fntdata"/><Relationship Id="rId25" Type="http://schemas.openxmlformats.org/officeDocument/2006/relationships/font" Target="fonts/DMSans-bold.fntdata"/><Relationship Id="rId28" Type="http://customschemas.google.com/relationships/presentationmetadata" Target="metadata"/><Relationship Id="rId27" Type="http://schemas.openxmlformats.org/officeDocument/2006/relationships/font" Target="fonts/DM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Shelomith</a:t>
            </a:r>
            <a:endParaRPr/>
          </a:p>
        </p:txBody>
      </p:sp>
      <p:sp>
        <p:nvSpPr>
          <p:cNvPr id="14" name="Google Shape;1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1a7b325659_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g31a7b325659_1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a:t>Nicole</a:t>
            </a:r>
            <a:endParaRPr/>
          </a:p>
          <a:p>
            <a:pPr indent="0" lvl="0" marL="0" rtl="0" algn="l">
              <a:lnSpc>
                <a:spcPct val="115000"/>
              </a:lnSpc>
              <a:spcBef>
                <a:spcPts val="1200"/>
              </a:spcBef>
              <a:spcAft>
                <a:spcPts val="0"/>
              </a:spcAft>
              <a:buClr>
                <a:schemeClr val="dk1"/>
              </a:buClr>
              <a:buSzPts val="1100"/>
              <a:buFont typeface="Arial"/>
              <a:buNone/>
            </a:pPr>
            <a:r>
              <a:rPr lang="en-US"/>
              <a:t>To better understand this relationship, we grouped less common genres into an 'Others' category, which allows us to focus on the more prominent genres like Pop and Hip-Hop.</a:t>
            </a:r>
            <a:endParaRPr/>
          </a:p>
          <a:p>
            <a:pPr indent="0" lvl="0" marL="0" rtl="0" algn="l">
              <a:lnSpc>
                <a:spcPct val="115000"/>
              </a:lnSpc>
              <a:spcBef>
                <a:spcPts val="1400"/>
              </a:spcBef>
              <a:spcAft>
                <a:spcPts val="0"/>
              </a:spcAft>
              <a:buClr>
                <a:schemeClr val="dk1"/>
              </a:buClr>
              <a:buSzPts val="1100"/>
              <a:buFont typeface="Arial"/>
              <a:buNone/>
            </a:pPr>
            <a:r>
              <a:rPr lang="en-US"/>
              <a:t>Observations:</a:t>
            </a:r>
            <a:endParaRPr/>
          </a:p>
          <a:p>
            <a:pPr indent="-304800" lvl="0" marL="457200" rtl="0" algn="l">
              <a:lnSpc>
                <a:spcPct val="115000"/>
              </a:lnSpc>
              <a:spcBef>
                <a:spcPts val="1200"/>
              </a:spcBef>
              <a:spcAft>
                <a:spcPts val="0"/>
              </a:spcAft>
              <a:buClr>
                <a:schemeClr val="dk1"/>
              </a:buClr>
              <a:buSzPts val="1200"/>
              <a:buAutoNum type="arabicPeriod"/>
            </a:pPr>
            <a:r>
              <a:rPr lang="en-US"/>
              <a:t>Pop &amp; Dance/Electronic: These genres, often associated with danceable music, exhibit high danceability values. However, their popularity varies significantly, showing that even within dance-heavy genres, danceability alone doesn't guarantee success.</a:t>
            </a:r>
            <a:endParaRPr/>
          </a:p>
          <a:p>
            <a:pPr indent="-304800" lvl="0" marL="457200" rtl="0" algn="l">
              <a:lnSpc>
                <a:spcPct val="115000"/>
              </a:lnSpc>
              <a:spcBef>
                <a:spcPts val="0"/>
              </a:spcBef>
              <a:spcAft>
                <a:spcPts val="0"/>
              </a:spcAft>
              <a:buClr>
                <a:schemeClr val="dk1"/>
              </a:buClr>
              <a:buSzPts val="1200"/>
              <a:buAutoNum type="arabicPeriod"/>
            </a:pPr>
            <a:r>
              <a:rPr lang="en-US"/>
              <a:t>Hip-Hop &amp; R&amp;B: Songs in these genres show similar danceability levels, but their popularity is highly inconsistent, highlighting the diverse factors at play in listener engagement.</a:t>
            </a:r>
            <a:endParaRPr/>
          </a:p>
          <a:p>
            <a:pPr indent="0" lvl="0" marL="0" rtl="0" algn="l">
              <a:lnSpc>
                <a:spcPct val="115000"/>
              </a:lnSpc>
              <a:spcBef>
                <a:spcPts val="1200"/>
              </a:spcBef>
              <a:spcAft>
                <a:spcPts val="0"/>
              </a:spcAft>
              <a:buClr>
                <a:schemeClr val="dk1"/>
              </a:buClr>
              <a:buSzPts val="1100"/>
              <a:buFont typeface="Arial"/>
              <a:buNone/>
            </a:pPr>
            <a:r>
              <a:rPr lang="en-US"/>
              <a:t>So, a song’s </a:t>
            </a:r>
            <a:r>
              <a:rPr lang="en-US"/>
              <a:t>popularity</a:t>
            </a:r>
            <a:r>
              <a:rPr lang="en-US"/>
              <a:t> is a combination of genre-specific characteristics, artist reputation, and many other factors.</a:t>
            </a:r>
            <a:endParaRPr/>
          </a:p>
          <a:p>
            <a:pPr indent="0" lvl="0" marL="0" rtl="0" algn="just">
              <a:spcBef>
                <a:spcPts val="1200"/>
              </a:spcBef>
              <a:spcAft>
                <a:spcPts val="0"/>
              </a:spcAft>
              <a:buNone/>
            </a:pPr>
            <a:r>
              <a:t/>
            </a:r>
            <a:endParaRPr/>
          </a:p>
        </p:txBody>
      </p:sp>
      <p:sp>
        <p:nvSpPr>
          <p:cNvPr id="151" name="Google Shape;151;g31a7b325659_1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1a7b325659_1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g31a7b325659_1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a:t>Shelomith</a:t>
            </a:r>
            <a:endParaRPr/>
          </a:p>
          <a:p>
            <a:pPr indent="-304800" lvl="0" marL="457200" rtl="0" algn="l">
              <a:lnSpc>
                <a:spcPct val="115000"/>
              </a:lnSpc>
              <a:spcBef>
                <a:spcPts val="1200"/>
              </a:spcBef>
              <a:spcAft>
                <a:spcPts val="0"/>
              </a:spcAft>
              <a:buSzPts val="1200"/>
              <a:buFont typeface="Calibri"/>
              <a:buChar char="●"/>
            </a:pPr>
            <a:r>
              <a:rPr lang="en-US"/>
              <a:t>Next, we’re going to explore features such as </a:t>
            </a:r>
            <a:r>
              <a:rPr lang="en-US"/>
              <a:t>danceability, energy, and tempo for the most popular genres of music in our dataset, which are: (1) pop, (2) rock, pop, (3), pop, country, and (4) rock, metal. </a:t>
            </a:r>
            <a:endParaRPr/>
          </a:p>
          <a:p>
            <a:pPr indent="-304800" lvl="0" marL="457200" rtl="0" algn="l">
              <a:lnSpc>
                <a:spcPct val="115000"/>
              </a:lnSpc>
              <a:spcBef>
                <a:spcPts val="0"/>
              </a:spcBef>
              <a:spcAft>
                <a:spcPts val="0"/>
              </a:spcAft>
              <a:buSzPts val="1200"/>
              <a:buFont typeface="Calibri"/>
              <a:buChar char="●"/>
            </a:pPr>
            <a:r>
              <a:rPr lang="en-US"/>
              <a:t>This heat map displays the values on a relative scale, with warmer colors representing higher values and cooler colors representing lower values. </a:t>
            </a:r>
            <a:endParaRPr/>
          </a:p>
          <a:p>
            <a:pPr indent="-304800" lvl="0" marL="457200" rtl="0" algn="l">
              <a:lnSpc>
                <a:spcPct val="115000"/>
              </a:lnSpc>
              <a:spcBef>
                <a:spcPts val="0"/>
              </a:spcBef>
              <a:spcAft>
                <a:spcPts val="0"/>
              </a:spcAft>
              <a:buSzPts val="1200"/>
              <a:buFont typeface="Calibri"/>
              <a:buChar char="●"/>
            </a:pPr>
            <a:r>
              <a:rPr lang="en-US"/>
              <a:t>First, danceability describes how easy it is to dance to a song, based on other factors such as rhythm and beat.</a:t>
            </a:r>
            <a:endParaRPr/>
          </a:p>
          <a:p>
            <a:pPr indent="-304800" lvl="0" marL="457200" rtl="0" algn="l">
              <a:lnSpc>
                <a:spcPct val="115000"/>
              </a:lnSpc>
              <a:spcBef>
                <a:spcPts val="0"/>
              </a:spcBef>
              <a:spcAft>
                <a:spcPts val="0"/>
              </a:spcAft>
              <a:buSzPts val="1200"/>
              <a:buFont typeface="Calibri"/>
              <a:buChar char="●"/>
            </a:pPr>
            <a:r>
              <a:rPr lang="en-US"/>
              <a:t>Next, we have energy, which refers to the volume and overall intensity of a song. </a:t>
            </a:r>
            <a:endParaRPr/>
          </a:p>
          <a:p>
            <a:pPr indent="-304800" lvl="0" marL="457200" rtl="0" algn="l">
              <a:lnSpc>
                <a:spcPct val="115000"/>
              </a:lnSpc>
              <a:spcBef>
                <a:spcPts val="0"/>
              </a:spcBef>
              <a:spcAft>
                <a:spcPts val="0"/>
              </a:spcAft>
              <a:buSzPts val="1200"/>
              <a:buFont typeface="Calibri"/>
              <a:buChar char="●"/>
            </a:pPr>
            <a:r>
              <a:rPr lang="en-US"/>
              <a:t>Finally, tempo measures the speed or pace of a song</a:t>
            </a:r>
            <a:endParaRPr/>
          </a:p>
          <a:p>
            <a:pPr indent="-317500" lvl="0" marL="457200" rtl="0" algn="l">
              <a:lnSpc>
                <a:spcPct val="115000"/>
              </a:lnSpc>
              <a:spcBef>
                <a:spcPts val="0"/>
              </a:spcBef>
              <a:spcAft>
                <a:spcPts val="0"/>
              </a:spcAft>
              <a:buSzPts val="1400"/>
              <a:buChar char="●"/>
            </a:pPr>
            <a:r>
              <a:rPr lang="en-US"/>
              <a:t>Overall, we can conclude that pop appears to be the most well-rounded genre, scoring median values across all features in danceability, energy, and tempo. On the other hand, rock is more specialized, exhibiting high tempo and high energy but low danceability</a:t>
            </a:r>
            <a:endParaRPr/>
          </a:p>
        </p:txBody>
      </p:sp>
      <p:sp>
        <p:nvSpPr>
          <p:cNvPr id="164" name="Google Shape;164;g31a7b325659_1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a7b325659_1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g31a7b325659_1_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a:t>Lilian</a:t>
            </a:r>
            <a:endParaRPr/>
          </a:p>
          <a:p>
            <a:pPr indent="-304800" lvl="0" marL="457200" rtl="0" algn="l">
              <a:lnSpc>
                <a:spcPct val="115000"/>
              </a:lnSpc>
              <a:spcBef>
                <a:spcPts val="1200"/>
              </a:spcBef>
              <a:spcAft>
                <a:spcPts val="0"/>
              </a:spcAft>
              <a:buSzPts val="1200"/>
              <a:buFont typeface="Calibri"/>
              <a:buChar char="●"/>
            </a:pPr>
            <a:r>
              <a:rPr lang="en-US"/>
              <a:t>This pair plot compares key features—popularity, danceability, tempo, and energy—across different genres. Each point represents a song, color-coded by its genre.</a:t>
            </a:r>
            <a:endParaRPr/>
          </a:p>
          <a:p>
            <a:pPr indent="-304800" lvl="0" marL="457200" rtl="0" algn="l">
              <a:lnSpc>
                <a:spcPct val="115000"/>
              </a:lnSpc>
              <a:spcBef>
                <a:spcPts val="0"/>
              </a:spcBef>
              <a:spcAft>
                <a:spcPts val="0"/>
              </a:spcAft>
              <a:buSzPts val="1200"/>
              <a:buFont typeface="Calibri"/>
              <a:buChar char="●"/>
            </a:pPr>
            <a:r>
              <a:rPr lang="en-US"/>
              <a:t>Looking at the individual distributions along the diagonal, we see that Pop stands out </a:t>
            </a:r>
            <a:r>
              <a:rPr lang="en-US"/>
              <a:t>for its balance across all features, </a:t>
            </a:r>
            <a:r>
              <a:rPr lang="en-US"/>
              <a:t>which</a:t>
            </a:r>
            <a:r>
              <a:rPr lang="en-US"/>
              <a:t> likely</a:t>
            </a:r>
            <a:r>
              <a:rPr lang="en-US"/>
              <a:t> explains its dominance in mainstream music. Rock, on the other hand, shows high energy but lower danceability, aligning with its intense, performance-driven style. Hip-Hop, known for its rhythmic emphasis, performs well in danceability but exhibits more variability in tempo and energy.</a:t>
            </a:r>
            <a:endParaRPr/>
          </a:p>
          <a:p>
            <a:pPr indent="0" lvl="0" marL="0" rtl="0" algn="l">
              <a:lnSpc>
                <a:spcPct val="115000"/>
              </a:lnSpc>
              <a:spcBef>
                <a:spcPts val="1200"/>
              </a:spcBef>
              <a:spcAft>
                <a:spcPts val="1200"/>
              </a:spcAft>
              <a:buNone/>
            </a:pPr>
            <a:r>
              <a:t/>
            </a:r>
            <a:endParaRPr/>
          </a:p>
        </p:txBody>
      </p:sp>
      <p:sp>
        <p:nvSpPr>
          <p:cNvPr id="177" name="Google Shape;177;g31a7b325659_1_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1a7b325659_1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g31a7b325659_1_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a:t>Kevin</a:t>
            </a:r>
            <a:endParaRPr/>
          </a:p>
          <a:p>
            <a:pPr indent="0" lvl="0" marL="0" rtl="0" algn="l">
              <a:lnSpc>
                <a:spcPct val="115000"/>
              </a:lnSpc>
              <a:spcBef>
                <a:spcPts val="1200"/>
              </a:spcBef>
              <a:spcAft>
                <a:spcPts val="0"/>
              </a:spcAft>
              <a:buNone/>
            </a:pPr>
            <a:r>
              <a:rPr lang="en-US"/>
              <a:t>3</a:t>
            </a:r>
            <a:r>
              <a:rPr lang="en-US"/>
              <a:t>D allows us to visualize the clusters and distributions in a more tangible way, like how the purple and green/blue points form distinct zones.</a:t>
            </a:r>
            <a:endParaRPr/>
          </a:p>
          <a:p>
            <a:pPr indent="0" lvl="0" marL="0" rtl="0" algn="l">
              <a:lnSpc>
                <a:spcPct val="115000"/>
              </a:lnSpc>
              <a:spcBef>
                <a:spcPts val="1200"/>
              </a:spcBef>
              <a:spcAft>
                <a:spcPts val="0"/>
              </a:spcAft>
              <a:buClr>
                <a:schemeClr val="dk1"/>
              </a:buClr>
              <a:buSzPts val="1100"/>
              <a:buFont typeface="Arial"/>
              <a:buNone/>
            </a:pPr>
            <a:r>
              <a:rPr lang="en-US"/>
              <a:t>Let’s take a closer look at the relationship between popularity, energy, and tempo.  The data shows a clear divide:</a:t>
            </a:r>
            <a:endParaRPr/>
          </a:p>
          <a:p>
            <a:pPr indent="-304800" lvl="0" marL="457200" rtl="0" algn="l">
              <a:lnSpc>
                <a:spcPct val="115000"/>
              </a:lnSpc>
              <a:spcBef>
                <a:spcPts val="1200"/>
              </a:spcBef>
              <a:spcAft>
                <a:spcPts val="0"/>
              </a:spcAft>
              <a:buClr>
                <a:schemeClr val="dk1"/>
              </a:buClr>
              <a:buSzPts val="1200"/>
              <a:buFont typeface="Calibri"/>
              <a:buChar char="●"/>
            </a:pPr>
            <a:r>
              <a:rPr lang="en-US"/>
              <a:t>Purple points, clustered at the lower end of the popularity scale, represent less popular songs.</a:t>
            </a:r>
            <a:endParaRPr/>
          </a:p>
          <a:p>
            <a:pPr indent="-304800" lvl="0" marL="457200" rtl="0" algn="l">
              <a:lnSpc>
                <a:spcPct val="115000"/>
              </a:lnSpc>
              <a:spcBef>
                <a:spcPts val="0"/>
              </a:spcBef>
              <a:spcAft>
                <a:spcPts val="0"/>
              </a:spcAft>
              <a:buClr>
                <a:schemeClr val="dk1"/>
              </a:buClr>
              <a:buSzPts val="1200"/>
              <a:buFont typeface="Calibri"/>
              <a:buChar char="●"/>
            </a:pPr>
            <a:r>
              <a:rPr lang="en-US"/>
              <a:t>Meanwhile, green and blue points, with similar energy and tempo values, are songs that hold much higher popularity.</a:t>
            </a:r>
            <a:endParaRPr/>
          </a:p>
          <a:p>
            <a:pPr indent="0" lvl="0" marL="0" rtl="0" algn="l">
              <a:lnSpc>
                <a:spcPct val="115000"/>
              </a:lnSpc>
              <a:spcBef>
                <a:spcPts val="1200"/>
              </a:spcBef>
              <a:spcAft>
                <a:spcPts val="0"/>
              </a:spcAft>
              <a:buClr>
                <a:schemeClr val="dk1"/>
              </a:buClr>
              <a:buSzPts val="1100"/>
              <a:buFont typeface="Arial"/>
              <a:buNone/>
            </a:pPr>
            <a:r>
              <a:rPr lang="en-US"/>
              <a:t>This suggests that popularity isn’t directly tied to energy or tempo. However, the graph does reveal a loosely negative correlation between energy and tempo, where lower-tempo songs tend to have higher energy levels—possibly reflecting distinct musical styles or genres.</a:t>
            </a:r>
            <a:endParaRPr/>
          </a:p>
          <a:p>
            <a:pPr indent="0" lvl="0" marL="457200" rtl="0" algn="l">
              <a:lnSpc>
                <a:spcPct val="115000"/>
              </a:lnSpc>
              <a:spcBef>
                <a:spcPts val="1200"/>
              </a:spcBef>
              <a:spcAft>
                <a:spcPts val="1200"/>
              </a:spcAft>
              <a:buNone/>
            </a:pPr>
            <a:r>
              <a:t/>
            </a:r>
            <a:endParaRPr/>
          </a:p>
        </p:txBody>
      </p:sp>
      <p:sp>
        <p:nvSpPr>
          <p:cNvPr id="190" name="Google Shape;190;g31a7b325659_1_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1a7b325659_1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g31a7b325659_1_1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a:t>Anika</a:t>
            </a:r>
            <a:endParaRPr/>
          </a:p>
          <a:p>
            <a:pPr indent="-304800" lvl="0" marL="457200" rtl="0" algn="l">
              <a:lnSpc>
                <a:spcPct val="115000"/>
              </a:lnSpc>
              <a:spcBef>
                <a:spcPts val="1200"/>
              </a:spcBef>
              <a:spcAft>
                <a:spcPts val="0"/>
              </a:spcAft>
              <a:buSzPts val="1200"/>
              <a:buFont typeface="Calibri"/>
              <a:buChar char="●"/>
            </a:pPr>
            <a:r>
              <a:rPr lang="en-US"/>
              <a:t>From our analysis of song features over the past two decades, we observed several interesting trends:</a:t>
            </a:r>
            <a:endParaRPr/>
          </a:p>
          <a:p>
            <a:pPr indent="-304800" lvl="0" marL="457200" rtl="0" algn="l">
              <a:lnSpc>
                <a:spcPct val="115000"/>
              </a:lnSpc>
              <a:spcBef>
                <a:spcPts val="0"/>
              </a:spcBef>
              <a:spcAft>
                <a:spcPts val="0"/>
              </a:spcAft>
              <a:buSzPts val="1200"/>
              <a:buFont typeface="Calibri"/>
              <a:buChar char="●"/>
            </a:pPr>
            <a:r>
              <a:rPr lang="en-US"/>
              <a:t>First, danceability has increased sharply since 2015, reflecting a growing preference for upbeat, rhythm-heavy music, driven by global pop and EDM. On the other hand, energy peaked in the mid-2010s but has since declined, possibly indicating a shift toward more mellow or introspective genres.</a:t>
            </a:r>
            <a:endParaRPr/>
          </a:p>
          <a:p>
            <a:pPr indent="-304800" lvl="0" marL="457200" rtl="0" algn="l">
              <a:lnSpc>
                <a:spcPct val="115000"/>
              </a:lnSpc>
              <a:spcBef>
                <a:spcPts val="0"/>
              </a:spcBef>
              <a:spcAft>
                <a:spcPts val="0"/>
              </a:spcAft>
              <a:buSzPts val="1200"/>
              <a:buFont typeface="Calibri"/>
              <a:buChar char="●"/>
            </a:pPr>
            <a:r>
              <a:rPr lang="en-US"/>
              <a:t>Tempo, which influences the pace of songs, fluctuates without a clear long-term trend, showing consistent stylistic experimentation by artists. Finally, popularity has remained steady throughou</a:t>
            </a:r>
            <a:r>
              <a:rPr lang="en-US"/>
              <a:t>t, indicating that songs continue to resonate with audiences despite evolving trends.</a:t>
            </a:r>
            <a:endParaRPr/>
          </a:p>
          <a:p>
            <a:pPr indent="0" lvl="0" marL="0" rtl="0" algn="l">
              <a:lnSpc>
                <a:spcPct val="115000"/>
              </a:lnSpc>
              <a:spcBef>
                <a:spcPts val="1200"/>
              </a:spcBef>
              <a:spcAft>
                <a:spcPts val="1200"/>
              </a:spcAft>
              <a:buNone/>
            </a:pPr>
            <a:r>
              <a:t/>
            </a:r>
            <a:endParaRPr/>
          </a:p>
        </p:txBody>
      </p:sp>
      <p:sp>
        <p:nvSpPr>
          <p:cNvPr id="203" name="Google Shape;203;g31a7b325659_1_1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Shelomith</a:t>
            </a:r>
            <a:endParaRPr/>
          </a:p>
        </p:txBody>
      </p:sp>
      <p:sp>
        <p:nvSpPr>
          <p:cNvPr id="216" name="Google Shape;21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 name="Shape 24"/>
        <p:cNvGrpSpPr/>
        <p:nvPr/>
      </p:nvGrpSpPr>
      <p:grpSpPr>
        <a:xfrm>
          <a:off x="0" y="0"/>
          <a:ext cx="0" cy="0"/>
          <a:chOff x="0" y="0"/>
          <a:chExt cx="0" cy="0"/>
        </a:xfrm>
      </p:grpSpPr>
      <p:sp>
        <p:nvSpPr>
          <p:cNvPr id="25" name="Google Shape;2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 name="Google Shape;2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 name="Google Shape;2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 name="Google Shape;5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Charlie</a:t>
            </a:r>
            <a:endParaRPr/>
          </a:p>
        </p:txBody>
      </p:sp>
      <p:sp>
        <p:nvSpPr>
          <p:cNvPr id="60" name="Google Shape;6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1a78e1e37c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g31a78e1e37c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Lilian</a:t>
            </a:r>
            <a:endParaRPr/>
          </a:p>
        </p:txBody>
      </p:sp>
      <p:sp>
        <p:nvSpPr>
          <p:cNvPr id="72" name="Google Shape;72;g31a78e1e37c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Anika</a:t>
            </a:r>
            <a:endParaRPr/>
          </a:p>
        </p:txBody>
      </p:sp>
      <p:sp>
        <p:nvSpPr>
          <p:cNvPr id="82" name="Google Shape;8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1a7b325659_1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g31a7b325659_1_1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Brian:  We wanted to understand how different features, like popularity or tempo, are spread across the songs. By examining distributions, we could identify patterns that reflect listener preferences and the types of songs that dominate Spotify. </a:t>
            </a:r>
            <a:endParaRPr/>
          </a:p>
          <a:p>
            <a:pPr indent="-317500" lvl="0" marL="457200" rtl="0" algn="l">
              <a:lnSpc>
                <a:spcPct val="100000"/>
              </a:lnSpc>
              <a:spcBef>
                <a:spcPts val="0"/>
              </a:spcBef>
              <a:spcAft>
                <a:spcPts val="0"/>
              </a:spcAft>
              <a:buClr>
                <a:srgbClr val="0E0E0E"/>
              </a:buClr>
              <a:buSzPts val="1400"/>
              <a:buChar char="●"/>
            </a:pPr>
            <a:r>
              <a:rPr lang="en-US">
                <a:solidFill>
                  <a:srgbClr val="0E0E0E"/>
                </a:solidFill>
              </a:rPr>
              <a:t>Most songs have moderate popularity (50–80), with a notable spike at 0, possibly reflecting new or niche tracks. The dataset primarily consists of well-received songs, with a small proportion of outliers.</a:t>
            </a:r>
            <a:endParaRPr>
              <a:solidFill>
                <a:srgbClr val="0E0E0E"/>
              </a:solidFill>
            </a:endParaRPr>
          </a:p>
          <a:p>
            <a:pPr indent="-304800" lvl="0" marL="457200" rtl="0" algn="just">
              <a:spcBef>
                <a:spcPts val="0"/>
              </a:spcBef>
              <a:spcAft>
                <a:spcPts val="0"/>
              </a:spcAft>
              <a:buClr>
                <a:srgbClr val="0E0E0E"/>
              </a:buClr>
              <a:buSzPts val="1200"/>
              <a:buFont typeface="Calibri"/>
              <a:buChar char="●"/>
            </a:pPr>
            <a:r>
              <a:rPr lang="en-US">
                <a:solidFill>
                  <a:srgbClr val="0E0E0E"/>
                </a:solidFill>
              </a:rPr>
              <a:t>Songs peak around 120–140 BPM (typical of upbeat tracks) and 60–80 BPM (slower songs). </a:t>
            </a:r>
            <a:r>
              <a:rPr lang="en-US">
                <a:solidFill>
                  <a:srgbClr val="0E0E0E"/>
                </a:solidFill>
              </a:rPr>
              <a:t>The dataset reflects a mix of fast-paced and slower tracks, catering to diverse listener preferences.</a:t>
            </a:r>
            <a:endParaRPr>
              <a:solidFill>
                <a:srgbClr val="0E0E0E"/>
              </a:solidFill>
            </a:endParaRPr>
          </a:p>
          <a:p>
            <a:pPr indent="-304800" lvl="0" marL="457200" rtl="0" algn="just">
              <a:spcBef>
                <a:spcPts val="0"/>
              </a:spcBef>
              <a:spcAft>
                <a:spcPts val="0"/>
              </a:spcAft>
              <a:buClr>
                <a:srgbClr val="0E0E0E"/>
              </a:buClr>
              <a:buSzPts val="1200"/>
              <a:buFont typeface="Calibri"/>
              <a:buChar char="●"/>
            </a:pPr>
            <a:r>
              <a:rPr lang="en-US">
                <a:solidFill>
                  <a:srgbClr val="0E0E0E"/>
                </a:solidFill>
              </a:rPr>
              <a:t>The dataset favors danceable songs, aligning with listener engagement trends.</a:t>
            </a:r>
            <a:endParaRPr>
              <a:solidFill>
                <a:srgbClr val="0E0E0E"/>
              </a:solidFill>
            </a:endParaRPr>
          </a:p>
          <a:p>
            <a:pPr indent="-304800" lvl="0" marL="457200" rtl="0" algn="just">
              <a:spcBef>
                <a:spcPts val="0"/>
              </a:spcBef>
              <a:spcAft>
                <a:spcPts val="0"/>
              </a:spcAft>
              <a:buClr>
                <a:srgbClr val="0E0E0E"/>
              </a:buClr>
              <a:buSzPts val="1200"/>
              <a:buFont typeface="Calibri"/>
              <a:buChar char="●"/>
            </a:pPr>
            <a:r>
              <a:rPr lang="en-US">
                <a:solidFill>
                  <a:srgbClr val="0E0E0E"/>
                </a:solidFill>
              </a:rPr>
              <a:t>The dataset emphasizes energetic songs, likely representing popular and dynamic genres.</a:t>
            </a:r>
            <a:endParaRPr/>
          </a:p>
        </p:txBody>
      </p:sp>
      <p:sp>
        <p:nvSpPr>
          <p:cNvPr id="99" name="Google Shape;99;g31a7b325659_1_1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1a7b325659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g31a7b325659_1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a:t>Charlie: </a:t>
            </a:r>
            <a:endParaRPr/>
          </a:p>
          <a:p>
            <a:pPr indent="-317500" lvl="0" marL="457200" rtl="0" algn="just">
              <a:spcBef>
                <a:spcPts val="0"/>
              </a:spcBef>
              <a:spcAft>
                <a:spcPts val="0"/>
              </a:spcAft>
              <a:buSzPts val="1400"/>
              <a:buChar char="●"/>
            </a:pPr>
            <a:r>
              <a:rPr lang="en-US"/>
              <a:t>This bar chart illustrates the top 10 most common genres in the dataset, ranked by frequency. Pop leads by a wide margin, with over 400 songs, showcasing its massive mainstream appeal. </a:t>
            </a:r>
            <a:endParaRPr/>
          </a:p>
          <a:p>
            <a:pPr indent="-317500" lvl="0" marL="457200" rtl="0" algn="just">
              <a:spcBef>
                <a:spcPts val="0"/>
              </a:spcBef>
              <a:spcAft>
                <a:spcPts val="0"/>
              </a:spcAft>
              <a:buSzPts val="1400"/>
              <a:buChar char="●"/>
            </a:pPr>
            <a:r>
              <a:rPr lang="en-US"/>
              <a:t>One interesting trend is the prevalence of hybrid genres. For instance, combinations like 'Hip Hop, Pop' and 'Pop, R&amp;B' reflect the blending of styles that has become a defining feature of modern music. </a:t>
            </a:r>
            <a:endParaRPr/>
          </a:p>
          <a:p>
            <a:pPr indent="-317500" lvl="0" marL="457200" rtl="0" algn="just">
              <a:spcBef>
                <a:spcPts val="0"/>
              </a:spcBef>
              <a:spcAft>
                <a:spcPts val="0"/>
              </a:spcAft>
              <a:buSzPts val="1400"/>
              <a:buChar char="●"/>
            </a:pPr>
            <a:r>
              <a:rPr lang="en-US"/>
              <a:t>Hip-Hop also stands out, appearing frequently both as a standalone genre and within combinations. This shows its significant role in shaping other genres and its widespread impact on contemporary music.</a:t>
            </a:r>
            <a:endParaRPr/>
          </a:p>
        </p:txBody>
      </p:sp>
      <p:sp>
        <p:nvSpPr>
          <p:cNvPr id="118" name="Google Shape;118;g31a7b325659_1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1a7b325659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g31a7b325659_1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a:t>Emma</a:t>
            </a:r>
            <a:endParaRPr/>
          </a:p>
          <a:p>
            <a:pPr indent="-304800" lvl="0" marL="457200" rtl="0" algn="l">
              <a:lnSpc>
                <a:spcPct val="115000"/>
              </a:lnSpc>
              <a:spcBef>
                <a:spcPts val="1200"/>
              </a:spcBef>
              <a:spcAft>
                <a:spcPts val="0"/>
              </a:spcAft>
              <a:buSzPts val="1200"/>
              <a:buFont typeface="Calibri"/>
              <a:buChar char="●"/>
            </a:pPr>
            <a:r>
              <a:rPr lang="en-US"/>
              <a:t>This dataset includes top hits from 2000 to 2019, allowing us to explore how explicit content is distributed across popular music. From this chart, we see that 72.5% of songs are clean, catering to broader audiences, while 27.5% are explicit, often concentrated in genres like Hip-Hop.</a:t>
            </a:r>
            <a:endParaRPr/>
          </a:p>
          <a:p>
            <a:pPr indent="-304800" lvl="0" marL="457200" rtl="0" algn="l">
              <a:lnSpc>
                <a:spcPct val="115000"/>
              </a:lnSpc>
              <a:spcBef>
                <a:spcPts val="0"/>
              </a:spcBef>
              <a:spcAft>
                <a:spcPts val="0"/>
              </a:spcAft>
              <a:buSzPts val="1200"/>
              <a:buFont typeface="Calibri"/>
              <a:buChar char="●"/>
            </a:pPr>
            <a:r>
              <a:rPr lang="en-US"/>
              <a:t>Interestingly, not all Pop songs have explicit content, even though Pop dominates mainstream music. This reinforces the versatility of Pop as a genre, appealing to both family-friendly and mature audiences.</a:t>
            </a:r>
            <a:endParaRPr/>
          </a:p>
        </p:txBody>
      </p:sp>
      <p:sp>
        <p:nvSpPr>
          <p:cNvPr id="129" name="Google Shape;129;g31a7b325659_1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1a7b325659_1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g31a7b325659_1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a:t>Emma</a:t>
            </a:r>
            <a:endParaRPr/>
          </a:p>
          <a:p>
            <a:pPr indent="-304800" lvl="0" marL="457200" rtl="0" algn="l">
              <a:lnSpc>
                <a:spcPct val="115000"/>
              </a:lnSpc>
              <a:spcBef>
                <a:spcPts val="1200"/>
              </a:spcBef>
              <a:spcAft>
                <a:spcPts val="0"/>
              </a:spcAft>
              <a:buSzPts val="1200"/>
              <a:buFont typeface="Calibri"/>
              <a:buChar char="●"/>
            </a:pPr>
            <a:r>
              <a:rPr lang="en-US"/>
              <a:t>Similarly, f</a:t>
            </a:r>
            <a:r>
              <a:rPr lang="en-US"/>
              <a:t>rom the box plot, we see that the median popularity is nearly the same for both explicit and non-explicit songs. This suggests that explicit lyrics alone do not determine whether a song becomes a hit.</a:t>
            </a:r>
            <a:endParaRPr/>
          </a:p>
          <a:p>
            <a:pPr indent="-304800" lvl="0" marL="457200" rtl="0" algn="l">
              <a:lnSpc>
                <a:spcPct val="115000"/>
              </a:lnSpc>
              <a:spcBef>
                <a:spcPts val="0"/>
              </a:spcBef>
              <a:spcAft>
                <a:spcPts val="0"/>
              </a:spcAft>
              <a:buSzPts val="1200"/>
              <a:buFont typeface="Calibri"/>
              <a:buChar char="●"/>
            </a:pPr>
            <a:r>
              <a:rPr lang="en-US"/>
              <a:t>However, non-explicit songs show a broader popularity range, capturing both major hits and less mainstream tracks. </a:t>
            </a:r>
            <a:endParaRPr/>
          </a:p>
          <a:p>
            <a:pPr indent="-304800" lvl="0" marL="457200" rtl="0" algn="l">
              <a:lnSpc>
                <a:spcPct val="115000"/>
              </a:lnSpc>
              <a:spcBef>
                <a:spcPts val="0"/>
              </a:spcBef>
              <a:spcAft>
                <a:spcPts val="0"/>
              </a:spcAft>
              <a:buSzPts val="1200"/>
              <a:buFont typeface="Calibri"/>
              <a:buChar char="●"/>
            </a:pPr>
            <a:r>
              <a:rPr lang="en-US"/>
              <a:t>On the other hand, explicit songs have a tighter distribution, indicating more consistency in their popularity. </a:t>
            </a:r>
            <a:endParaRPr/>
          </a:p>
          <a:p>
            <a:pPr indent="0" lvl="0" marL="0" rtl="0" algn="l">
              <a:lnSpc>
                <a:spcPct val="115000"/>
              </a:lnSpc>
              <a:spcBef>
                <a:spcPts val="1200"/>
              </a:spcBef>
              <a:spcAft>
                <a:spcPts val="1200"/>
              </a:spcAft>
              <a:buNone/>
            </a:pPr>
            <a:r>
              <a:t/>
            </a:r>
            <a:endParaRPr/>
          </a:p>
        </p:txBody>
      </p:sp>
      <p:sp>
        <p:nvSpPr>
          <p:cNvPr id="140" name="Google Shape;140;g31a7b325659_1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30.png"/><Relationship Id="rId5" Type="http://schemas.openxmlformats.org/officeDocument/2006/relationships/image" Target="../media/image25.png"/><Relationship Id="rId6"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30.png"/><Relationship Id="rId5" Type="http://schemas.openxmlformats.org/officeDocument/2006/relationships/image" Target="../media/image24.png"/><Relationship Id="rId6"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30.png"/><Relationship Id="rId5" Type="http://schemas.openxmlformats.org/officeDocument/2006/relationships/image" Target="../media/image15.png"/><Relationship Id="rId6"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30.png"/><Relationship Id="rId5" Type="http://schemas.openxmlformats.org/officeDocument/2006/relationships/image" Target="../media/image15.png"/><Relationship Id="rId6"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30.png"/><Relationship Id="rId5" Type="http://schemas.openxmlformats.org/officeDocument/2006/relationships/image" Target="../media/image15.png"/><Relationship Id="rId6"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31.png"/><Relationship Id="rId9" Type="http://schemas.openxmlformats.org/officeDocument/2006/relationships/image" Target="../media/image34.png"/><Relationship Id="rId5" Type="http://schemas.openxmlformats.org/officeDocument/2006/relationships/image" Target="../media/image5.png"/><Relationship Id="rId6" Type="http://schemas.openxmlformats.org/officeDocument/2006/relationships/image" Target="../media/image37.png"/><Relationship Id="rId7" Type="http://schemas.openxmlformats.org/officeDocument/2006/relationships/image" Target="../media/image15.png"/><Relationship Id="rId8" Type="http://schemas.openxmlformats.org/officeDocument/2006/relationships/hyperlink" Target="https://unsplash.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27.png"/><Relationship Id="rId6" Type="http://schemas.openxmlformats.org/officeDocument/2006/relationships/image" Target="../media/image38.png"/><Relationship Id="rId7" Type="http://schemas.openxmlformats.org/officeDocument/2006/relationships/image" Target="../media/image20.png"/><Relationship Id="rId8"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2.png"/><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B1FF"/>
        </a:solidFill>
      </p:bgPr>
    </p:bg>
    <p:spTree>
      <p:nvGrpSpPr>
        <p:cNvPr id="15" name="Shape 15"/>
        <p:cNvGrpSpPr/>
        <p:nvPr/>
      </p:nvGrpSpPr>
      <p:grpSpPr>
        <a:xfrm>
          <a:off x="0" y="0"/>
          <a:ext cx="0" cy="0"/>
          <a:chOff x="0" y="0"/>
          <a:chExt cx="0" cy="0"/>
        </a:xfrm>
      </p:grpSpPr>
      <p:pic>
        <p:nvPicPr>
          <p:cNvPr descr=" " id="16" name="Google Shape;16;p1"/>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17" name="Google Shape;17;p1"/>
          <p:cNvPicPr preferRelativeResize="0"/>
          <p:nvPr/>
        </p:nvPicPr>
        <p:blipFill rotWithShape="1">
          <a:blip r:embed="rId4">
            <a:alphaModFix/>
          </a:blip>
          <a:srcRect b="0" l="0" r="0" t="0"/>
          <a:stretch/>
        </p:blipFill>
        <p:spPr>
          <a:xfrm>
            <a:off x="17388473" y="7848600"/>
            <a:ext cx="8256032" cy="7708900"/>
          </a:xfrm>
          <a:prstGeom prst="rect">
            <a:avLst/>
          </a:prstGeom>
          <a:noFill/>
          <a:ln>
            <a:noFill/>
          </a:ln>
        </p:spPr>
      </p:pic>
      <p:sp>
        <p:nvSpPr>
          <p:cNvPr id="18" name="Google Shape;18;p1"/>
          <p:cNvSpPr/>
          <p:nvPr/>
        </p:nvSpPr>
        <p:spPr>
          <a:xfrm>
            <a:off x="23370921" y="10515600"/>
            <a:ext cx="1016127" cy="320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 " id="19" name="Google Shape;19;p1"/>
          <p:cNvPicPr preferRelativeResize="0"/>
          <p:nvPr/>
        </p:nvPicPr>
        <p:blipFill rotWithShape="1">
          <a:blip r:embed="rId5">
            <a:alphaModFix/>
          </a:blip>
          <a:srcRect b="0" l="0" r="0" t="0"/>
          <a:stretch/>
        </p:blipFill>
        <p:spPr>
          <a:xfrm>
            <a:off x="23523340" y="10820400"/>
            <a:ext cx="711289" cy="2590800"/>
          </a:xfrm>
          <a:prstGeom prst="rect">
            <a:avLst/>
          </a:prstGeom>
          <a:noFill/>
          <a:ln>
            <a:noFill/>
          </a:ln>
        </p:spPr>
      </p:pic>
      <p:pic>
        <p:nvPicPr>
          <p:cNvPr descr=" " id="20" name="Google Shape;20;p1"/>
          <p:cNvPicPr preferRelativeResize="0"/>
          <p:nvPr/>
        </p:nvPicPr>
        <p:blipFill rotWithShape="1">
          <a:blip r:embed="rId6">
            <a:alphaModFix/>
          </a:blip>
          <a:srcRect b="0" l="0" r="0" t="0"/>
          <a:stretch/>
        </p:blipFill>
        <p:spPr>
          <a:xfrm>
            <a:off x="-8611676" y="5041900"/>
            <a:ext cx="18428047" cy="19254908"/>
          </a:xfrm>
          <a:prstGeom prst="rect">
            <a:avLst/>
          </a:prstGeom>
          <a:noFill/>
          <a:ln>
            <a:noFill/>
          </a:ln>
        </p:spPr>
      </p:pic>
      <p:sp>
        <p:nvSpPr>
          <p:cNvPr id="21" name="Google Shape;21;p1"/>
          <p:cNvSpPr/>
          <p:nvPr/>
        </p:nvSpPr>
        <p:spPr>
          <a:xfrm>
            <a:off x="6338092" y="3710850"/>
            <a:ext cx="12265500" cy="2662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72727"/>
              </a:buClr>
              <a:buSzPts val="12800"/>
              <a:buFont typeface="DM Sans"/>
              <a:buNone/>
            </a:pPr>
            <a:r>
              <a:rPr b="1" lang="en-US" sz="12800">
                <a:solidFill>
                  <a:srgbClr val="272727"/>
                </a:solidFill>
                <a:latin typeface="DM Sans"/>
                <a:ea typeface="DM Sans"/>
                <a:cs typeface="DM Sans"/>
                <a:sym typeface="DM Sans"/>
              </a:rPr>
              <a:t>Spotify Trends: A Data-Driven Exploration</a:t>
            </a:r>
            <a:endParaRPr b="0" i="0" sz="12800" u="none" cap="none" strike="noStrike">
              <a:solidFill>
                <a:schemeClr val="dk1"/>
              </a:solidFill>
              <a:latin typeface="Calibri"/>
              <a:ea typeface="Calibri"/>
              <a:cs typeface="Calibri"/>
              <a:sym typeface="Calibri"/>
            </a:endParaRPr>
          </a:p>
        </p:txBody>
      </p:sp>
      <p:pic>
        <p:nvPicPr>
          <p:cNvPr descr=" " id="22" name="Google Shape;22;p1"/>
          <p:cNvPicPr preferRelativeResize="0"/>
          <p:nvPr/>
        </p:nvPicPr>
        <p:blipFill rotWithShape="1">
          <a:blip r:embed="rId7">
            <a:alphaModFix/>
          </a:blip>
          <a:srcRect b="0" l="0" r="0" t="0"/>
          <a:stretch/>
        </p:blipFill>
        <p:spPr>
          <a:xfrm>
            <a:off x="-5652206" y="-4089400"/>
            <a:ext cx="11304424" cy="11303011"/>
          </a:xfrm>
          <a:prstGeom prst="rect">
            <a:avLst/>
          </a:prstGeom>
          <a:noFill/>
          <a:ln>
            <a:noFill/>
          </a:ln>
        </p:spPr>
      </p:pic>
      <p:pic>
        <p:nvPicPr>
          <p:cNvPr id="23" name="Google Shape;23;p1"/>
          <p:cNvPicPr preferRelativeResize="0"/>
          <p:nvPr/>
        </p:nvPicPr>
        <p:blipFill>
          <a:blip r:embed="rId8">
            <a:alphaModFix/>
          </a:blip>
          <a:stretch>
            <a:fillRect/>
          </a:stretch>
        </p:blipFill>
        <p:spPr>
          <a:xfrm>
            <a:off x="16838950" y="333675"/>
            <a:ext cx="7160724" cy="2152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B1FF"/>
        </a:solidFill>
      </p:bgPr>
    </p:bg>
    <p:spTree>
      <p:nvGrpSpPr>
        <p:cNvPr id="152" name="Shape 152"/>
        <p:cNvGrpSpPr/>
        <p:nvPr/>
      </p:nvGrpSpPr>
      <p:grpSpPr>
        <a:xfrm>
          <a:off x="0" y="0"/>
          <a:ext cx="0" cy="0"/>
          <a:chOff x="0" y="0"/>
          <a:chExt cx="0" cy="0"/>
        </a:xfrm>
      </p:grpSpPr>
      <p:sp>
        <p:nvSpPr>
          <p:cNvPr id="153" name="Google Shape;153;g31a7b325659_1_30"/>
          <p:cNvSpPr/>
          <p:nvPr/>
        </p:nvSpPr>
        <p:spPr>
          <a:xfrm>
            <a:off x="14479783" y="3183563"/>
            <a:ext cx="1625700" cy="1625700"/>
          </a:xfrm>
          <a:prstGeom prst="roundRect">
            <a:avLst>
              <a:gd fmla="val 78188"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 " id="154" name="Google Shape;154;g31a7b325659_1_30"/>
          <p:cNvPicPr preferRelativeResize="0"/>
          <p:nvPr/>
        </p:nvPicPr>
        <p:blipFill rotWithShape="1">
          <a:blip r:embed="rId3">
            <a:alphaModFix/>
          </a:blip>
          <a:srcRect b="0" l="0" r="0" t="0"/>
          <a:stretch/>
        </p:blipFill>
        <p:spPr>
          <a:xfrm>
            <a:off x="14479783" y="3183563"/>
            <a:ext cx="1625803" cy="1625600"/>
          </a:xfrm>
          <a:prstGeom prst="rect">
            <a:avLst/>
          </a:prstGeom>
          <a:noFill/>
          <a:ln>
            <a:noFill/>
          </a:ln>
        </p:spPr>
      </p:pic>
      <p:sp>
        <p:nvSpPr>
          <p:cNvPr id="155" name="Google Shape;155;g31a7b325659_1_30"/>
          <p:cNvSpPr/>
          <p:nvPr/>
        </p:nvSpPr>
        <p:spPr>
          <a:xfrm>
            <a:off x="3075151" y="739575"/>
            <a:ext cx="18923700" cy="1659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727"/>
              </a:buClr>
              <a:buSzPts val="8000"/>
              <a:buFont typeface="DM Sans"/>
              <a:buNone/>
            </a:pPr>
            <a:r>
              <a:rPr b="1" lang="en-US" sz="8000">
                <a:solidFill>
                  <a:srgbClr val="272727"/>
                </a:solidFill>
                <a:latin typeface="DM Sans"/>
                <a:ea typeface="DM Sans"/>
                <a:cs typeface="DM Sans"/>
                <a:sym typeface="DM Sans"/>
              </a:rPr>
              <a:t>Relationship between Popularity and Danceability</a:t>
            </a:r>
            <a:endParaRPr b="1" sz="8000">
              <a:solidFill>
                <a:srgbClr val="272727"/>
              </a:solidFill>
              <a:latin typeface="DM Sans"/>
              <a:ea typeface="DM Sans"/>
              <a:cs typeface="DM Sans"/>
              <a:sym typeface="DM Sans"/>
            </a:endParaRPr>
          </a:p>
        </p:txBody>
      </p:sp>
      <p:sp>
        <p:nvSpPr>
          <p:cNvPr id="156" name="Google Shape;156;g31a7b325659_1_30"/>
          <p:cNvSpPr/>
          <p:nvPr/>
        </p:nvSpPr>
        <p:spPr>
          <a:xfrm>
            <a:off x="589625" y="4297875"/>
            <a:ext cx="11554800" cy="7506300"/>
          </a:xfrm>
          <a:prstGeom prst="rect">
            <a:avLst/>
          </a:prstGeom>
          <a:noFill/>
          <a:ln>
            <a:noFill/>
          </a:ln>
        </p:spPr>
        <p:txBody>
          <a:bodyPr anchorCtr="0" anchor="t" bIns="0" lIns="0" spcFirstLastPara="1" rIns="0" wrap="square" tIns="0">
            <a:noAutofit/>
          </a:bodyPr>
          <a:lstStyle/>
          <a:p>
            <a:pPr indent="-450850" lvl="0" marL="4572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Genre Consolidation: Less common genres (&lt;75 songs) grouped as "Others" to declutter the visualization.</a:t>
            </a:r>
            <a:endParaRPr sz="3500">
              <a:solidFill>
                <a:srgbClr val="0E0E0E"/>
              </a:solidFill>
              <a:latin typeface="DM Sans"/>
              <a:ea typeface="DM Sans"/>
              <a:cs typeface="DM Sans"/>
              <a:sym typeface="DM Sans"/>
            </a:endParaRPr>
          </a:p>
          <a:p>
            <a:pPr indent="-450850" lvl="0" marL="4572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Genre Clusters:</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1155CC"/>
                </a:solidFill>
                <a:latin typeface="DM Sans"/>
                <a:ea typeface="DM Sans"/>
                <a:cs typeface="DM Sans"/>
                <a:sym typeface="DM Sans"/>
              </a:rPr>
              <a:t>Pop &amp; Dance/Electronic</a:t>
            </a:r>
            <a:r>
              <a:rPr lang="en-US" sz="3500">
                <a:solidFill>
                  <a:srgbClr val="0E0E0E"/>
                </a:solidFill>
                <a:latin typeface="DM Sans"/>
                <a:ea typeface="DM Sans"/>
                <a:cs typeface="DM Sans"/>
                <a:sym typeface="DM Sans"/>
              </a:rPr>
              <a:t> is expected to have high danceability but show varied popularity levels.</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1155CC"/>
                </a:solidFill>
                <a:latin typeface="DM Sans"/>
                <a:ea typeface="DM Sans"/>
                <a:cs typeface="DM Sans"/>
                <a:sym typeface="DM Sans"/>
              </a:rPr>
              <a:t>Hip-Hop &amp; R&amp;B</a:t>
            </a:r>
            <a:r>
              <a:rPr lang="en-US" sz="3500">
                <a:solidFill>
                  <a:srgbClr val="0E0E0E"/>
                </a:solidFill>
                <a:latin typeface="DM Sans"/>
                <a:ea typeface="DM Sans"/>
                <a:cs typeface="DM Sans"/>
                <a:sym typeface="DM Sans"/>
              </a:rPr>
              <a:t> is similar danceability levels but inconsistent popularity.</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1155CC"/>
                </a:solidFill>
                <a:latin typeface="DM Sans"/>
                <a:ea typeface="DM Sans"/>
                <a:cs typeface="DM Sans"/>
                <a:sym typeface="DM Sans"/>
              </a:rPr>
              <a:t>Mixed Genres</a:t>
            </a:r>
            <a:r>
              <a:rPr lang="en-US" sz="3500">
                <a:solidFill>
                  <a:srgbClr val="0E0E0E"/>
                </a:solidFill>
                <a:latin typeface="DM Sans"/>
                <a:ea typeface="DM Sans"/>
                <a:cs typeface="DM Sans"/>
                <a:sym typeface="DM Sans"/>
              </a:rPr>
              <a:t> - Genres like "Pop, Hip-Hop, R&amp;B" or "Hip-Hop, Pop, Dance/Electronic" reflect hybrid influences, showing broad danceability but still no strong correlation with popularity.</a:t>
            </a:r>
            <a:endParaRPr sz="3500">
              <a:solidFill>
                <a:srgbClr val="0E0E0E"/>
              </a:solidFill>
              <a:latin typeface="DM Sans"/>
              <a:ea typeface="DM Sans"/>
              <a:cs typeface="DM Sans"/>
              <a:sym typeface="DM Sans"/>
            </a:endParaRPr>
          </a:p>
        </p:txBody>
      </p:sp>
      <p:pic>
        <p:nvPicPr>
          <p:cNvPr descr=" " id="157" name="Google Shape;157;g31a7b325659_1_30"/>
          <p:cNvPicPr preferRelativeResize="0"/>
          <p:nvPr/>
        </p:nvPicPr>
        <p:blipFill rotWithShape="1">
          <a:blip r:embed="rId4">
            <a:alphaModFix/>
          </a:blip>
          <a:srcRect b="0" l="0" r="0" t="0"/>
          <a:stretch/>
        </p:blipFill>
        <p:spPr>
          <a:xfrm>
            <a:off x="-682432" y="0"/>
            <a:ext cx="3048381" cy="2844800"/>
          </a:xfrm>
          <a:prstGeom prst="rect">
            <a:avLst/>
          </a:prstGeom>
          <a:noFill/>
          <a:ln>
            <a:noFill/>
          </a:ln>
        </p:spPr>
      </p:pic>
      <p:pic>
        <p:nvPicPr>
          <p:cNvPr descr=" " id="158" name="Google Shape;158;g31a7b325659_1_30"/>
          <p:cNvPicPr preferRelativeResize="0"/>
          <p:nvPr/>
        </p:nvPicPr>
        <p:blipFill rotWithShape="1">
          <a:blip r:embed="rId4">
            <a:alphaModFix/>
          </a:blip>
          <a:srcRect b="0" l="0" r="0" t="0"/>
          <a:stretch/>
        </p:blipFill>
        <p:spPr>
          <a:xfrm>
            <a:off x="735642" y="1039125"/>
            <a:ext cx="3048381" cy="2844800"/>
          </a:xfrm>
          <a:prstGeom prst="rect">
            <a:avLst/>
          </a:prstGeom>
          <a:noFill/>
          <a:ln>
            <a:noFill/>
          </a:ln>
        </p:spPr>
      </p:pic>
      <p:pic>
        <p:nvPicPr>
          <p:cNvPr descr=" " id="159" name="Google Shape;159;g31a7b325659_1_30"/>
          <p:cNvPicPr preferRelativeResize="0"/>
          <p:nvPr/>
        </p:nvPicPr>
        <p:blipFill rotWithShape="1">
          <a:blip r:embed="rId5">
            <a:alphaModFix/>
          </a:blip>
          <a:srcRect b="0" l="0" r="0" t="0"/>
          <a:stretch/>
        </p:blipFill>
        <p:spPr>
          <a:xfrm>
            <a:off x="20168358" y="-3841750"/>
            <a:ext cx="6604825" cy="10528300"/>
          </a:xfrm>
          <a:prstGeom prst="rect">
            <a:avLst/>
          </a:prstGeom>
          <a:noFill/>
          <a:ln>
            <a:noFill/>
          </a:ln>
        </p:spPr>
      </p:pic>
      <p:pic>
        <p:nvPicPr>
          <p:cNvPr id="160" name="Google Shape;160;g31a7b325659_1_30"/>
          <p:cNvPicPr preferRelativeResize="0"/>
          <p:nvPr/>
        </p:nvPicPr>
        <p:blipFill rotWithShape="1">
          <a:blip r:embed="rId6">
            <a:alphaModFix/>
          </a:blip>
          <a:srcRect b="13349" l="472" r="19457" t="5448"/>
          <a:stretch/>
        </p:blipFill>
        <p:spPr>
          <a:xfrm>
            <a:off x="12716350" y="4163000"/>
            <a:ext cx="11380475" cy="7641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B1FF"/>
        </a:solidFill>
      </p:bgPr>
    </p:bg>
    <p:spTree>
      <p:nvGrpSpPr>
        <p:cNvPr id="165" name="Shape 165"/>
        <p:cNvGrpSpPr/>
        <p:nvPr/>
      </p:nvGrpSpPr>
      <p:grpSpPr>
        <a:xfrm>
          <a:off x="0" y="0"/>
          <a:ext cx="0" cy="0"/>
          <a:chOff x="0" y="0"/>
          <a:chExt cx="0" cy="0"/>
        </a:xfrm>
      </p:grpSpPr>
      <p:sp>
        <p:nvSpPr>
          <p:cNvPr id="166" name="Google Shape;166;g31a7b325659_1_66"/>
          <p:cNvSpPr/>
          <p:nvPr/>
        </p:nvSpPr>
        <p:spPr>
          <a:xfrm>
            <a:off x="14479783" y="3183563"/>
            <a:ext cx="1625700" cy="1625700"/>
          </a:xfrm>
          <a:prstGeom prst="roundRect">
            <a:avLst>
              <a:gd fmla="val 78188"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 " id="167" name="Google Shape;167;g31a7b325659_1_66"/>
          <p:cNvPicPr preferRelativeResize="0"/>
          <p:nvPr/>
        </p:nvPicPr>
        <p:blipFill rotWithShape="1">
          <a:blip r:embed="rId3">
            <a:alphaModFix/>
          </a:blip>
          <a:srcRect b="0" l="0" r="0" t="0"/>
          <a:stretch/>
        </p:blipFill>
        <p:spPr>
          <a:xfrm>
            <a:off x="14479783" y="3183563"/>
            <a:ext cx="1625803" cy="1625600"/>
          </a:xfrm>
          <a:prstGeom prst="rect">
            <a:avLst/>
          </a:prstGeom>
          <a:noFill/>
          <a:ln>
            <a:noFill/>
          </a:ln>
        </p:spPr>
      </p:pic>
      <p:sp>
        <p:nvSpPr>
          <p:cNvPr id="168" name="Google Shape;168;g31a7b325659_1_66"/>
          <p:cNvSpPr/>
          <p:nvPr/>
        </p:nvSpPr>
        <p:spPr>
          <a:xfrm>
            <a:off x="4363825" y="739575"/>
            <a:ext cx="14097900" cy="2844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727"/>
              </a:buClr>
              <a:buSzPts val="8000"/>
              <a:buFont typeface="DM Sans"/>
              <a:buNone/>
            </a:pPr>
            <a:r>
              <a:rPr b="1" lang="en-US" sz="8000">
                <a:solidFill>
                  <a:srgbClr val="272727"/>
                </a:solidFill>
                <a:latin typeface="DM Sans"/>
                <a:ea typeface="DM Sans"/>
                <a:cs typeface="DM Sans"/>
                <a:sym typeface="DM Sans"/>
              </a:rPr>
              <a:t>Danceability, Energy, &amp; Tempo of Top Music Genres</a:t>
            </a:r>
            <a:endParaRPr b="1" sz="8000">
              <a:solidFill>
                <a:srgbClr val="272727"/>
              </a:solidFill>
              <a:latin typeface="DM Sans"/>
              <a:ea typeface="DM Sans"/>
              <a:cs typeface="DM Sans"/>
              <a:sym typeface="DM Sans"/>
            </a:endParaRPr>
          </a:p>
        </p:txBody>
      </p:sp>
      <p:sp>
        <p:nvSpPr>
          <p:cNvPr id="169" name="Google Shape;169;g31a7b325659_1_66"/>
          <p:cNvSpPr/>
          <p:nvPr/>
        </p:nvSpPr>
        <p:spPr>
          <a:xfrm>
            <a:off x="735650" y="4009825"/>
            <a:ext cx="12151200" cy="9211200"/>
          </a:xfrm>
          <a:prstGeom prst="rect">
            <a:avLst/>
          </a:prstGeom>
          <a:noFill/>
          <a:ln>
            <a:noFill/>
          </a:ln>
        </p:spPr>
        <p:txBody>
          <a:bodyPr anchorCtr="0" anchor="t" bIns="0" lIns="0" spcFirstLastPara="1" rIns="0" wrap="square" tIns="0">
            <a:noAutofit/>
          </a:bodyPr>
          <a:lstStyle/>
          <a:p>
            <a:pPr indent="-450850" lvl="0" marL="4572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This heat map displays the average danceability, energy, and tempo for the most popular genres of music on a relative scale</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Warmer colors represent larger values; cooler colors represent smaller values</a:t>
            </a:r>
            <a:endParaRPr sz="3500">
              <a:solidFill>
                <a:srgbClr val="0E0E0E"/>
              </a:solidFill>
              <a:latin typeface="DM Sans"/>
              <a:ea typeface="DM Sans"/>
              <a:cs typeface="DM Sans"/>
              <a:sym typeface="DM Sans"/>
            </a:endParaRPr>
          </a:p>
          <a:p>
            <a:pPr indent="-450850" lvl="0" marL="457200" marR="0" rtl="0" algn="just">
              <a:lnSpc>
                <a:spcPct val="100000"/>
              </a:lnSpc>
              <a:spcBef>
                <a:spcPts val="0"/>
              </a:spcBef>
              <a:spcAft>
                <a:spcPts val="0"/>
              </a:spcAft>
              <a:buClr>
                <a:srgbClr val="0E0E0E"/>
              </a:buClr>
              <a:buSzPts val="3500"/>
              <a:buFont typeface="DM Sans"/>
              <a:buChar char="●"/>
            </a:pPr>
            <a:r>
              <a:rPr lang="en-US" sz="3500">
                <a:solidFill>
                  <a:srgbClr val="1155CC"/>
                </a:solidFill>
                <a:latin typeface="DM Sans"/>
                <a:ea typeface="DM Sans"/>
                <a:cs typeface="DM Sans"/>
                <a:sym typeface="DM Sans"/>
              </a:rPr>
              <a:t>Danceability</a:t>
            </a:r>
            <a:r>
              <a:rPr lang="en-US" sz="3500">
                <a:solidFill>
                  <a:srgbClr val="0E0E0E"/>
                </a:solidFill>
                <a:latin typeface="DM Sans"/>
                <a:ea typeface="DM Sans"/>
                <a:cs typeface="DM Sans"/>
                <a:sym typeface="DM Sans"/>
              </a:rPr>
              <a:t> - how easy it is to dance to a song (based on rhythm, beat, etc.)</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i="1" lang="en-US" sz="3500">
                <a:solidFill>
                  <a:srgbClr val="0E0E0E"/>
                </a:solidFill>
                <a:latin typeface="DM Sans"/>
                <a:ea typeface="DM Sans"/>
                <a:cs typeface="DM Sans"/>
                <a:sym typeface="DM Sans"/>
              </a:rPr>
              <a:t>Pop</a:t>
            </a:r>
            <a:r>
              <a:rPr lang="en-US" sz="3500">
                <a:solidFill>
                  <a:srgbClr val="0E0E0E"/>
                </a:solidFill>
                <a:latin typeface="DM Sans"/>
                <a:ea typeface="DM Sans"/>
                <a:cs typeface="DM Sans"/>
                <a:sym typeface="DM Sans"/>
              </a:rPr>
              <a:t> is the most danceable genre</a:t>
            </a:r>
            <a:endParaRPr sz="3500">
              <a:solidFill>
                <a:srgbClr val="0E0E0E"/>
              </a:solidFill>
              <a:latin typeface="DM Sans"/>
              <a:ea typeface="DM Sans"/>
              <a:cs typeface="DM Sans"/>
              <a:sym typeface="DM Sans"/>
            </a:endParaRPr>
          </a:p>
          <a:p>
            <a:pPr indent="-450850" lvl="0" marL="457200" marR="0" rtl="0" algn="just">
              <a:lnSpc>
                <a:spcPct val="100000"/>
              </a:lnSpc>
              <a:spcBef>
                <a:spcPts val="0"/>
              </a:spcBef>
              <a:spcAft>
                <a:spcPts val="0"/>
              </a:spcAft>
              <a:buClr>
                <a:srgbClr val="0E0E0E"/>
              </a:buClr>
              <a:buSzPts val="3500"/>
              <a:buFont typeface="DM Sans"/>
              <a:buChar char="●"/>
            </a:pPr>
            <a:r>
              <a:rPr lang="en-US" sz="3500">
                <a:solidFill>
                  <a:srgbClr val="1155CC"/>
                </a:solidFill>
                <a:latin typeface="DM Sans"/>
                <a:ea typeface="DM Sans"/>
                <a:cs typeface="DM Sans"/>
                <a:sym typeface="DM Sans"/>
              </a:rPr>
              <a:t>Energy</a:t>
            </a:r>
            <a:r>
              <a:rPr lang="en-US" sz="3500">
                <a:solidFill>
                  <a:srgbClr val="0E0E0E"/>
                </a:solidFill>
                <a:latin typeface="DM Sans"/>
                <a:ea typeface="DM Sans"/>
                <a:cs typeface="DM Sans"/>
                <a:sym typeface="DM Sans"/>
              </a:rPr>
              <a:t> - volume, intensity</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Rock increases the energy features of music (</a:t>
            </a:r>
            <a:r>
              <a:rPr i="1" lang="en-US" sz="3500">
                <a:solidFill>
                  <a:srgbClr val="0E0E0E"/>
                </a:solidFill>
                <a:latin typeface="DM Sans"/>
                <a:ea typeface="DM Sans"/>
                <a:cs typeface="DM Sans"/>
                <a:sym typeface="DM Sans"/>
              </a:rPr>
              <a:t>rock, pop</a:t>
            </a:r>
            <a:r>
              <a:rPr lang="en-US" sz="3500">
                <a:solidFill>
                  <a:srgbClr val="0E0E0E"/>
                </a:solidFill>
                <a:latin typeface="DM Sans"/>
                <a:ea typeface="DM Sans"/>
                <a:cs typeface="DM Sans"/>
                <a:sym typeface="DM Sans"/>
              </a:rPr>
              <a:t> and </a:t>
            </a:r>
            <a:r>
              <a:rPr i="1" lang="en-US" sz="3500">
                <a:solidFill>
                  <a:srgbClr val="0E0E0E"/>
                </a:solidFill>
                <a:latin typeface="DM Sans"/>
                <a:ea typeface="DM Sans"/>
                <a:cs typeface="DM Sans"/>
                <a:sym typeface="DM Sans"/>
              </a:rPr>
              <a:t>rock, metal</a:t>
            </a:r>
            <a:r>
              <a:rPr lang="en-US" sz="3500">
                <a:solidFill>
                  <a:srgbClr val="0E0E0E"/>
                </a:solidFill>
                <a:latin typeface="DM Sans"/>
                <a:ea typeface="DM Sans"/>
                <a:cs typeface="DM Sans"/>
                <a:sym typeface="DM Sans"/>
              </a:rPr>
              <a:t>)</a:t>
            </a:r>
            <a:endParaRPr sz="3500">
              <a:solidFill>
                <a:srgbClr val="0E0E0E"/>
              </a:solidFill>
              <a:latin typeface="DM Sans"/>
              <a:ea typeface="DM Sans"/>
              <a:cs typeface="DM Sans"/>
              <a:sym typeface="DM Sans"/>
            </a:endParaRPr>
          </a:p>
          <a:p>
            <a:pPr indent="-450850" lvl="0" marL="457200" marR="0" rtl="0" algn="just">
              <a:lnSpc>
                <a:spcPct val="100000"/>
              </a:lnSpc>
              <a:spcBef>
                <a:spcPts val="0"/>
              </a:spcBef>
              <a:spcAft>
                <a:spcPts val="0"/>
              </a:spcAft>
              <a:buClr>
                <a:srgbClr val="0E0E0E"/>
              </a:buClr>
              <a:buSzPts val="3500"/>
              <a:buFont typeface="DM Sans"/>
              <a:buChar char="●"/>
            </a:pPr>
            <a:r>
              <a:rPr lang="en-US" sz="3500">
                <a:solidFill>
                  <a:srgbClr val="1155CC"/>
                </a:solidFill>
                <a:latin typeface="DM Sans"/>
                <a:ea typeface="DM Sans"/>
                <a:cs typeface="DM Sans"/>
                <a:sym typeface="DM Sans"/>
              </a:rPr>
              <a:t>Tempo</a:t>
            </a:r>
            <a:r>
              <a:rPr lang="en-US" sz="3500">
                <a:solidFill>
                  <a:srgbClr val="0E0E0E"/>
                </a:solidFill>
                <a:latin typeface="DM Sans"/>
                <a:ea typeface="DM Sans"/>
                <a:cs typeface="DM Sans"/>
                <a:sym typeface="DM Sans"/>
              </a:rPr>
              <a:t> - speed or pace </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i="1" lang="en-US" sz="3500">
                <a:solidFill>
                  <a:srgbClr val="0E0E0E"/>
                </a:solidFill>
                <a:latin typeface="DM Sans"/>
                <a:ea typeface="DM Sans"/>
                <a:cs typeface="DM Sans"/>
                <a:sym typeface="DM Sans"/>
              </a:rPr>
              <a:t>Rock, pop</a:t>
            </a:r>
            <a:r>
              <a:rPr lang="en-US" sz="3500">
                <a:solidFill>
                  <a:srgbClr val="0E0E0E"/>
                </a:solidFill>
                <a:latin typeface="DM Sans"/>
                <a:ea typeface="DM Sans"/>
                <a:cs typeface="DM Sans"/>
                <a:sym typeface="DM Sans"/>
              </a:rPr>
              <a:t> has the fastest tempo</a:t>
            </a:r>
            <a:endParaRPr sz="3500">
              <a:solidFill>
                <a:srgbClr val="0E0E0E"/>
              </a:solidFill>
              <a:latin typeface="DM Sans"/>
              <a:ea typeface="DM Sans"/>
              <a:cs typeface="DM Sans"/>
              <a:sym typeface="DM Sans"/>
            </a:endParaRPr>
          </a:p>
          <a:p>
            <a:pPr indent="-450850" lvl="0" marL="457200" marR="0" rtl="0" algn="just">
              <a:lnSpc>
                <a:spcPct val="100000"/>
              </a:lnSpc>
              <a:spcBef>
                <a:spcPts val="0"/>
              </a:spcBef>
              <a:spcAft>
                <a:spcPts val="0"/>
              </a:spcAft>
              <a:buClr>
                <a:srgbClr val="0E0E0E"/>
              </a:buClr>
              <a:buSzPts val="3500"/>
              <a:buFont typeface="DM Sans"/>
              <a:buChar char="●"/>
            </a:pPr>
            <a:r>
              <a:rPr lang="en-US" sz="3500">
                <a:solidFill>
                  <a:schemeClr val="dk1"/>
                </a:solidFill>
                <a:latin typeface="DM Sans"/>
                <a:ea typeface="DM Sans"/>
                <a:cs typeface="DM Sans"/>
                <a:sym typeface="DM Sans"/>
              </a:rPr>
              <a:t>Pop</a:t>
            </a:r>
            <a:r>
              <a:rPr lang="en-US" sz="3500">
                <a:solidFill>
                  <a:srgbClr val="0E0E0E"/>
                </a:solidFill>
                <a:latin typeface="DM Sans"/>
                <a:ea typeface="DM Sans"/>
                <a:cs typeface="DM Sans"/>
                <a:sym typeface="DM Sans"/>
              </a:rPr>
              <a:t> appears to be the most balanced genre; whereas rock is more extreme due to fast tempo but low danceability</a:t>
            </a:r>
            <a:endParaRPr sz="3500">
              <a:solidFill>
                <a:srgbClr val="0E0E0E"/>
              </a:solidFill>
              <a:latin typeface="DM Sans"/>
              <a:ea typeface="DM Sans"/>
              <a:cs typeface="DM Sans"/>
              <a:sym typeface="DM Sans"/>
            </a:endParaRPr>
          </a:p>
        </p:txBody>
      </p:sp>
      <p:pic>
        <p:nvPicPr>
          <p:cNvPr descr=" " id="170" name="Google Shape;170;g31a7b325659_1_66"/>
          <p:cNvPicPr preferRelativeResize="0"/>
          <p:nvPr/>
        </p:nvPicPr>
        <p:blipFill rotWithShape="1">
          <a:blip r:embed="rId4">
            <a:alphaModFix/>
          </a:blip>
          <a:srcRect b="0" l="0" r="0" t="0"/>
          <a:stretch/>
        </p:blipFill>
        <p:spPr>
          <a:xfrm>
            <a:off x="-682432" y="0"/>
            <a:ext cx="3048381" cy="2844800"/>
          </a:xfrm>
          <a:prstGeom prst="rect">
            <a:avLst/>
          </a:prstGeom>
          <a:noFill/>
          <a:ln>
            <a:noFill/>
          </a:ln>
        </p:spPr>
      </p:pic>
      <p:pic>
        <p:nvPicPr>
          <p:cNvPr descr=" " id="171" name="Google Shape;171;g31a7b325659_1_66"/>
          <p:cNvPicPr preferRelativeResize="0"/>
          <p:nvPr/>
        </p:nvPicPr>
        <p:blipFill rotWithShape="1">
          <a:blip r:embed="rId4">
            <a:alphaModFix/>
          </a:blip>
          <a:srcRect b="0" l="0" r="0" t="0"/>
          <a:stretch/>
        </p:blipFill>
        <p:spPr>
          <a:xfrm>
            <a:off x="735642" y="1039125"/>
            <a:ext cx="3048381" cy="2844800"/>
          </a:xfrm>
          <a:prstGeom prst="rect">
            <a:avLst/>
          </a:prstGeom>
          <a:noFill/>
          <a:ln>
            <a:noFill/>
          </a:ln>
        </p:spPr>
      </p:pic>
      <p:pic>
        <p:nvPicPr>
          <p:cNvPr id="172" name="Google Shape;172;g31a7b325659_1_66"/>
          <p:cNvPicPr preferRelativeResize="0"/>
          <p:nvPr/>
        </p:nvPicPr>
        <p:blipFill>
          <a:blip r:embed="rId5">
            <a:alphaModFix/>
          </a:blip>
          <a:stretch>
            <a:fillRect/>
          </a:stretch>
        </p:blipFill>
        <p:spPr>
          <a:xfrm>
            <a:off x="13447125" y="4205925"/>
            <a:ext cx="10347376" cy="8344650"/>
          </a:xfrm>
          <a:prstGeom prst="rect">
            <a:avLst/>
          </a:prstGeom>
          <a:noFill/>
          <a:ln>
            <a:noFill/>
          </a:ln>
        </p:spPr>
      </p:pic>
      <p:pic>
        <p:nvPicPr>
          <p:cNvPr descr=" " id="173" name="Google Shape;173;g31a7b325659_1_66"/>
          <p:cNvPicPr preferRelativeResize="0"/>
          <p:nvPr/>
        </p:nvPicPr>
        <p:blipFill rotWithShape="1">
          <a:blip r:embed="rId6">
            <a:alphaModFix/>
          </a:blip>
          <a:srcRect b="0" l="0" r="0" t="0"/>
          <a:stretch/>
        </p:blipFill>
        <p:spPr>
          <a:xfrm>
            <a:off x="19041517" y="-3727175"/>
            <a:ext cx="8061120" cy="806011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B1FF"/>
        </a:solidFill>
      </p:bgPr>
    </p:bg>
    <p:spTree>
      <p:nvGrpSpPr>
        <p:cNvPr id="178" name="Shape 178"/>
        <p:cNvGrpSpPr/>
        <p:nvPr/>
      </p:nvGrpSpPr>
      <p:grpSpPr>
        <a:xfrm>
          <a:off x="0" y="0"/>
          <a:ext cx="0" cy="0"/>
          <a:chOff x="0" y="0"/>
          <a:chExt cx="0" cy="0"/>
        </a:xfrm>
      </p:grpSpPr>
      <p:sp>
        <p:nvSpPr>
          <p:cNvPr id="179" name="Google Shape;179;g31a7b325659_1_108"/>
          <p:cNvSpPr/>
          <p:nvPr/>
        </p:nvSpPr>
        <p:spPr>
          <a:xfrm>
            <a:off x="14479783" y="3183563"/>
            <a:ext cx="1625700" cy="1625700"/>
          </a:xfrm>
          <a:prstGeom prst="roundRect">
            <a:avLst>
              <a:gd fmla="val 78188"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 " id="180" name="Google Shape;180;g31a7b325659_1_108"/>
          <p:cNvPicPr preferRelativeResize="0"/>
          <p:nvPr/>
        </p:nvPicPr>
        <p:blipFill rotWithShape="1">
          <a:blip r:embed="rId3">
            <a:alphaModFix/>
          </a:blip>
          <a:srcRect b="0" l="0" r="0" t="0"/>
          <a:stretch/>
        </p:blipFill>
        <p:spPr>
          <a:xfrm>
            <a:off x="14479783" y="3183563"/>
            <a:ext cx="1625803" cy="1625600"/>
          </a:xfrm>
          <a:prstGeom prst="rect">
            <a:avLst/>
          </a:prstGeom>
          <a:noFill/>
          <a:ln>
            <a:noFill/>
          </a:ln>
        </p:spPr>
      </p:pic>
      <p:sp>
        <p:nvSpPr>
          <p:cNvPr id="181" name="Google Shape;181;g31a7b325659_1_108"/>
          <p:cNvSpPr/>
          <p:nvPr/>
        </p:nvSpPr>
        <p:spPr>
          <a:xfrm>
            <a:off x="4363825" y="739575"/>
            <a:ext cx="14097900" cy="1659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727"/>
              </a:buClr>
              <a:buSzPts val="8000"/>
              <a:buFont typeface="DM Sans"/>
              <a:buNone/>
            </a:pPr>
            <a:r>
              <a:rPr b="1" lang="en-US" sz="8000">
                <a:solidFill>
                  <a:srgbClr val="272727"/>
                </a:solidFill>
                <a:latin typeface="DM Sans"/>
                <a:ea typeface="DM Sans"/>
                <a:cs typeface="DM Sans"/>
                <a:sym typeface="DM Sans"/>
              </a:rPr>
              <a:t>Relationship between Key Features</a:t>
            </a:r>
            <a:endParaRPr b="1" sz="8000">
              <a:solidFill>
                <a:srgbClr val="272727"/>
              </a:solidFill>
              <a:latin typeface="DM Sans"/>
              <a:ea typeface="DM Sans"/>
              <a:cs typeface="DM Sans"/>
              <a:sym typeface="DM Sans"/>
            </a:endParaRPr>
          </a:p>
        </p:txBody>
      </p:sp>
      <p:sp>
        <p:nvSpPr>
          <p:cNvPr id="182" name="Google Shape;182;g31a7b325659_1_108"/>
          <p:cNvSpPr/>
          <p:nvPr/>
        </p:nvSpPr>
        <p:spPr>
          <a:xfrm>
            <a:off x="464850" y="4009825"/>
            <a:ext cx="10808100" cy="8060100"/>
          </a:xfrm>
          <a:prstGeom prst="rect">
            <a:avLst/>
          </a:prstGeom>
          <a:noFill/>
          <a:ln>
            <a:noFill/>
          </a:ln>
        </p:spPr>
        <p:txBody>
          <a:bodyPr anchorCtr="0" anchor="t" bIns="0" lIns="0" spcFirstLastPara="1" rIns="0" wrap="square" tIns="0">
            <a:noAutofit/>
          </a:bodyPr>
          <a:lstStyle/>
          <a:p>
            <a:pPr indent="-450850" lvl="0" marL="4572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Observations:</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1155CC"/>
                </a:solidFill>
                <a:latin typeface="DM Sans"/>
                <a:ea typeface="DM Sans"/>
                <a:cs typeface="DM Sans"/>
                <a:sym typeface="DM Sans"/>
              </a:rPr>
              <a:t>Pop</a:t>
            </a:r>
            <a:r>
              <a:rPr lang="en-US" sz="3500">
                <a:solidFill>
                  <a:srgbClr val="0E0E0E"/>
                </a:solidFill>
                <a:latin typeface="DM Sans"/>
                <a:ea typeface="DM Sans"/>
                <a:cs typeface="DM Sans"/>
                <a:sym typeface="DM Sans"/>
              </a:rPr>
              <a:t> seems balanced across all features, reinforcing mainstream appeal.</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1155CC"/>
                </a:solidFill>
                <a:latin typeface="DM Sans"/>
                <a:ea typeface="DM Sans"/>
                <a:cs typeface="DM Sans"/>
                <a:sym typeface="DM Sans"/>
              </a:rPr>
              <a:t>Rock</a:t>
            </a:r>
            <a:r>
              <a:rPr lang="en-US" sz="3500">
                <a:solidFill>
                  <a:srgbClr val="0E0E0E"/>
                </a:solidFill>
                <a:latin typeface="DM Sans"/>
                <a:ea typeface="DM Sans"/>
                <a:cs typeface="DM Sans"/>
                <a:sym typeface="DM Sans"/>
              </a:rPr>
              <a:t> has high energy but lower danceability, with moderate popularity.</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1155CC"/>
                </a:solidFill>
                <a:latin typeface="DM Sans"/>
                <a:ea typeface="DM Sans"/>
                <a:cs typeface="DM Sans"/>
                <a:sym typeface="DM Sans"/>
              </a:rPr>
              <a:t>Hip-Hop</a:t>
            </a:r>
            <a:r>
              <a:rPr lang="en-US" sz="3500">
                <a:solidFill>
                  <a:srgbClr val="0E0E0E"/>
                </a:solidFill>
                <a:latin typeface="DM Sans"/>
                <a:ea typeface="DM Sans"/>
                <a:cs typeface="DM Sans"/>
                <a:sym typeface="DM Sans"/>
              </a:rPr>
              <a:t> has a strong presence in danceability but more variability in energy and tempo.</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1155CC"/>
                </a:solidFill>
                <a:latin typeface="DM Sans"/>
                <a:ea typeface="DM Sans"/>
                <a:cs typeface="DM Sans"/>
                <a:sym typeface="DM Sans"/>
              </a:rPr>
              <a:t>Hybrid genres</a:t>
            </a:r>
            <a:r>
              <a:rPr lang="en-US" sz="3500">
                <a:solidFill>
                  <a:srgbClr val="0E0E0E"/>
                </a:solidFill>
                <a:latin typeface="DM Sans"/>
                <a:ea typeface="DM Sans"/>
                <a:cs typeface="DM Sans"/>
                <a:sym typeface="DM Sans"/>
              </a:rPr>
              <a:t> (e.g., Hip Hop, Pop) show diverse feature combinations.</a:t>
            </a:r>
            <a:endParaRPr sz="3500">
              <a:solidFill>
                <a:srgbClr val="0E0E0E"/>
              </a:solidFill>
              <a:latin typeface="DM Sans"/>
              <a:ea typeface="DM Sans"/>
              <a:cs typeface="DM Sans"/>
              <a:sym typeface="DM Sans"/>
            </a:endParaRPr>
          </a:p>
          <a:p>
            <a:pPr indent="-450850" lvl="0" marL="4572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Conclusions:</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Features like energy and tempo reflect genre-specific trends while blending adds complexity.</a:t>
            </a:r>
            <a:endParaRPr sz="3500">
              <a:solidFill>
                <a:srgbClr val="0E0E0E"/>
              </a:solidFill>
              <a:latin typeface="DM Sans"/>
              <a:ea typeface="DM Sans"/>
              <a:cs typeface="DM Sans"/>
              <a:sym typeface="DM Sans"/>
            </a:endParaRPr>
          </a:p>
          <a:p>
            <a:pPr indent="0" lvl="0" marL="457200" marR="0" rtl="0" algn="just">
              <a:lnSpc>
                <a:spcPct val="100000"/>
              </a:lnSpc>
              <a:spcBef>
                <a:spcPts val="0"/>
              </a:spcBef>
              <a:spcAft>
                <a:spcPts val="0"/>
              </a:spcAft>
              <a:buNone/>
            </a:pPr>
            <a:r>
              <a:t/>
            </a:r>
            <a:endParaRPr sz="3500">
              <a:solidFill>
                <a:srgbClr val="0E0E0E"/>
              </a:solidFill>
              <a:latin typeface="DM Sans"/>
              <a:ea typeface="DM Sans"/>
              <a:cs typeface="DM Sans"/>
              <a:sym typeface="DM Sans"/>
            </a:endParaRPr>
          </a:p>
        </p:txBody>
      </p:sp>
      <p:pic>
        <p:nvPicPr>
          <p:cNvPr descr=" " id="183" name="Google Shape;183;g31a7b325659_1_108"/>
          <p:cNvPicPr preferRelativeResize="0"/>
          <p:nvPr/>
        </p:nvPicPr>
        <p:blipFill rotWithShape="1">
          <a:blip r:embed="rId4">
            <a:alphaModFix/>
          </a:blip>
          <a:srcRect b="0" l="0" r="0" t="0"/>
          <a:stretch/>
        </p:blipFill>
        <p:spPr>
          <a:xfrm>
            <a:off x="-682432" y="0"/>
            <a:ext cx="3048381" cy="2844800"/>
          </a:xfrm>
          <a:prstGeom prst="rect">
            <a:avLst/>
          </a:prstGeom>
          <a:noFill/>
          <a:ln>
            <a:noFill/>
          </a:ln>
        </p:spPr>
      </p:pic>
      <p:pic>
        <p:nvPicPr>
          <p:cNvPr descr=" " id="184" name="Google Shape;184;g31a7b325659_1_108"/>
          <p:cNvPicPr preferRelativeResize="0"/>
          <p:nvPr/>
        </p:nvPicPr>
        <p:blipFill rotWithShape="1">
          <a:blip r:embed="rId4">
            <a:alphaModFix/>
          </a:blip>
          <a:srcRect b="0" l="0" r="0" t="0"/>
          <a:stretch/>
        </p:blipFill>
        <p:spPr>
          <a:xfrm>
            <a:off x="735642" y="1039125"/>
            <a:ext cx="3048381" cy="2844800"/>
          </a:xfrm>
          <a:prstGeom prst="rect">
            <a:avLst/>
          </a:prstGeom>
          <a:noFill/>
          <a:ln>
            <a:noFill/>
          </a:ln>
        </p:spPr>
      </p:pic>
      <p:pic>
        <p:nvPicPr>
          <p:cNvPr descr=" " id="185" name="Google Shape;185;g31a7b325659_1_108"/>
          <p:cNvPicPr preferRelativeResize="0"/>
          <p:nvPr/>
        </p:nvPicPr>
        <p:blipFill rotWithShape="1">
          <a:blip r:embed="rId5">
            <a:alphaModFix/>
          </a:blip>
          <a:srcRect b="0" l="0" r="0" t="0"/>
          <a:stretch/>
        </p:blipFill>
        <p:spPr>
          <a:xfrm>
            <a:off x="19041517" y="-3727175"/>
            <a:ext cx="8061120" cy="8060111"/>
          </a:xfrm>
          <a:prstGeom prst="rect">
            <a:avLst/>
          </a:prstGeom>
          <a:noFill/>
          <a:ln>
            <a:noFill/>
          </a:ln>
        </p:spPr>
      </p:pic>
      <p:pic>
        <p:nvPicPr>
          <p:cNvPr id="186" name="Google Shape;186;g31a7b325659_1_108"/>
          <p:cNvPicPr preferRelativeResize="0"/>
          <p:nvPr/>
        </p:nvPicPr>
        <p:blipFill>
          <a:blip r:embed="rId6">
            <a:alphaModFix/>
          </a:blip>
          <a:stretch>
            <a:fillRect/>
          </a:stretch>
        </p:blipFill>
        <p:spPr>
          <a:xfrm>
            <a:off x="11646225" y="3645625"/>
            <a:ext cx="12390400" cy="9532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B1FF"/>
        </a:solidFill>
      </p:bgPr>
    </p:bg>
    <p:spTree>
      <p:nvGrpSpPr>
        <p:cNvPr id="191" name="Shape 191"/>
        <p:cNvGrpSpPr/>
        <p:nvPr/>
      </p:nvGrpSpPr>
      <p:grpSpPr>
        <a:xfrm>
          <a:off x="0" y="0"/>
          <a:ext cx="0" cy="0"/>
          <a:chOff x="0" y="0"/>
          <a:chExt cx="0" cy="0"/>
        </a:xfrm>
      </p:grpSpPr>
      <p:sp>
        <p:nvSpPr>
          <p:cNvPr id="192" name="Google Shape;192;g31a7b325659_1_123"/>
          <p:cNvSpPr/>
          <p:nvPr/>
        </p:nvSpPr>
        <p:spPr>
          <a:xfrm>
            <a:off x="14479783" y="3183563"/>
            <a:ext cx="1625700" cy="1625700"/>
          </a:xfrm>
          <a:prstGeom prst="roundRect">
            <a:avLst>
              <a:gd fmla="val 78188"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 " id="193" name="Google Shape;193;g31a7b325659_1_123"/>
          <p:cNvPicPr preferRelativeResize="0"/>
          <p:nvPr/>
        </p:nvPicPr>
        <p:blipFill rotWithShape="1">
          <a:blip r:embed="rId3">
            <a:alphaModFix/>
          </a:blip>
          <a:srcRect b="0" l="0" r="0" t="0"/>
          <a:stretch/>
        </p:blipFill>
        <p:spPr>
          <a:xfrm>
            <a:off x="14479783" y="3183563"/>
            <a:ext cx="1625803" cy="1625600"/>
          </a:xfrm>
          <a:prstGeom prst="rect">
            <a:avLst/>
          </a:prstGeom>
          <a:noFill/>
          <a:ln>
            <a:noFill/>
          </a:ln>
        </p:spPr>
      </p:pic>
      <p:sp>
        <p:nvSpPr>
          <p:cNvPr id="194" name="Google Shape;194;g31a7b325659_1_123"/>
          <p:cNvSpPr/>
          <p:nvPr/>
        </p:nvSpPr>
        <p:spPr>
          <a:xfrm>
            <a:off x="4363825" y="739575"/>
            <a:ext cx="14677800" cy="1659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727"/>
              </a:buClr>
              <a:buSzPts val="8000"/>
              <a:buFont typeface="DM Sans"/>
              <a:buNone/>
            </a:pPr>
            <a:r>
              <a:rPr b="1" lang="en-US" sz="8000">
                <a:solidFill>
                  <a:srgbClr val="272727"/>
                </a:solidFill>
                <a:latin typeface="DM Sans"/>
                <a:ea typeface="DM Sans"/>
                <a:cs typeface="DM Sans"/>
                <a:sym typeface="DM Sans"/>
              </a:rPr>
              <a:t>Relationship between</a:t>
            </a:r>
            <a:r>
              <a:rPr b="1" lang="en-US" sz="8000">
                <a:solidFill>
                  <a:srgbClr val="272727"/>
                </a:solidFill>
                <a:latin typeface="DM Sans"/>
                <a:ea typeface="DM Sans"/>
                <a:cs typeface="DM Sans"/>
                <a:sym typeface="DM Sans"/>
              </a:rPr>
              <a:t> Energy, Tempo, and Popularity</a:t>
            </a:r>
            <a:endParaRPr b="1" sz="8000">
              <a:solidFill>
                <a:srgbClr val="272727"/>
              </a:solidFill>
              <a:latin typeface="DM Sans"/>
              <a:ea typeface="DM Sans"/>
              <a:cs typeface="DM Sans"/>
              <a:sym typeface="DM Sans"/>
            </a:endParaRPr>
          </a:p>
        </p:txBody>
      </p:sp>
      <p:sp>
        <p:nvSpPr>
          <p:cNvPr id="195" name="Google Shape;195;g31a7b325659_1_123"/>
          <p:cNvSpPr/>
          <p:nvPr/>
        </p:nvSpPr>
        <p:spPr>
          <a:xfrm>
            <a:off x="464850" y="4009825"/>
            <a:ext cx="10808100" cy="8060100"/>
          </a:xfrm>
          <a:prstGeom prst="rect">
            <a:avLst/>
          </a:prstGeom>
          <a:noFill/>
          <a:ln>
            <a:noFill/>
          </a:ln>
        </p:spPr>
        <p:txBody>
          <a:bodyPr anchorCtr="0" anchor="t" bIns="0" lIns="0" spcFirstLastPara="1" rIns="0" wrap="square" tIns="0">
            <a:noAutofit/>
          </a:bodyPr>
          <a:lstStyle/>
          <a:p>
            <a:pPr indent="-450850" lvl="0" marL="4572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Observations:</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No clear relationship: The data shows no distinct correlation between popularity, energy, and tempo.</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Two groups: Purple points represent less popular songs, while green/blue points are highly popular.</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Negative trend: Lower tempo often corresponds to higher energy levels.</a:t>
            </a:r>
            <a:endParaRPr sz="3500">
              <a:solidFill>
                <a:srgbClr val="0E0E0E"/>
              </a:solidFill>
              <a:latin typeface="DM Sans"/>
              <a:ea typeface="DM Sans"/>
              <a:cs typeface="DM Sans"/>
              <a:sym typeface="DM Sans"/>
            </a:endParaRPr>
          </a:p>
          <a:p>
            <a:pPr indent="-450850" lvl="0" marL="4572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Conclusion:</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Popularity does not depend directly on energy or tempo but may reflect other factors.</a:t>
            </a:r>
            <a:endParaRPr sz="3500">
              <a:solidFill>
                <a:srgbClr val="0E0E0E"/>
              </a:solidFill>
              <a:latin typeface="DM Sans"/>
              <a:ea typeface="DM Sans"/>
              <a:cs typeface="DM Sans"/>
              <a:sym typeface="DM Sans"/>
            </a:endParaRPr>
          </a:p>
          <a:p>
            <a:pPr indent="0" lvl="0" marL="0" marR="0" rtl="0" algn="just">
              <a:lnSpc>
                <a:spcPct val="100000"/>
              </a:lnSpc>
              <a:spcBef>
                <a:spcPts val="0"/>
              </a:spcBef>
              <a:spcAft>
                <a:spcPts val="0"/>
              </a:spcAft>
              <a:buNone/>
            </a:pPr>
            <a:r>
              <a:t/>
            </a:r>
            <a:endParaRPr sz="3500">
              <a:solidFill>
                <a:srgbClr val="0E0E0E"/>
              </a:solidFill>
              <a:latin typeface="DM Sans"/>
              <a:ea typeface="DM Sans"/>
              <a:cs typeface="DM Sans"/>
              <a:sym typeface="DM Sans"/>
            </a:endParaRPr>
          </a:p>
          <a:p>
            <a:pPr indent="0" lvl="0" marL="457200" marR="0" rtl="0" algn="just">
              <a:lnSpc>
                <a:spcPct val="100000"/>
              </a:lnSpc>
              <a:spcBef>
                <a:spcPts val="0"/>
              </a:spcBef>
              <a:spcAft>
                <a:spcPts val="0"/>
              </a:spcAft>
              <a:buNone/>
            </a:pPr>
            <a:r>
              <a:t/>
            </a:r>
            <a:endParaRPr sz="3500">
              <a:solidFill>
                <a:srgbClr val="0E0E0E"/>
              </a:solidFill>
              <a:latin typeface="DM Sans"/>
              <a:ea typeface="DM Sans"/>
              <a:cs typeface="DM Sans"/>
              <a:sym typeface="DM Sans"/>
            </a:endParaRPr>
          </a:p>
        </p:txBody>
      </p:sp>
      <p:pic>
        <p:nvPicPr>
          <p:cNvPr descr=" " id="196" name="Google Shape;196;g31a7b325659_1_123"/>
          <p:cNvPicPr preferRelativeResize="0"/>
          <p:nvPr/>
        </p:nvPicPr>
        <p:blipFill rotWithShape="1">
          <a:blip r:embed="rId4">
            <a:alphaModFix/>
          </a:blip>
          <a:srcRect b="0" l="0" r="0" t="0"/>
          <a:stretch/>
        </p:blipFill>
        <p:spPr>
          <a:xfrm>
            <a:off x="-682432" y="0"/>
            <a:ext cx="3048381" cy="2844800"/>
          </a:xfrm>
          <a:prstGeom prst="rect">
            <a:avLst/>
          </a:prstGeom>
          <a:noFill/>
          <a:ln>
            <a:noFill/>
          </a:ln>
        </p:spPr>
      </p:pic>
      <p:pic>
        <p:nvPicPr>
          <p:cNvPr descr=" " id="197" name="Google Shape;197;g31a7b325659_1_123"/>
          <p:cNvPicPr preferRelativeResize="0"/>
          <p:nvPr/>
        </p:nvPicPr>
        <p:blipFill rotWithShape="1">
          <a:blip r:embed="rId4">
            <a:alphaModFix/>
          </a:blip>
          <a:srcRect b="0" l="0" r="0" t="0"/>
          <a:stretch/>
        </p:blipFill>
        <p:spPr>
          <a:xfrm>
            <a:off x="735642" y="1039125"/>
            <a:ext cx="3048381" cy="2844800"/>
          </a:xfrm>
          <a:prstGeom prst="rect">
            <a:avLst/>
          </a:prstGeom>
          <a:noFill/>
          <a:ln>
            <a:noFill/>
          </a:ln>
        </p:spPr>
      </p:pic>
      <p:pic>
        <p:nvPicPr>
          <p:cNvPr descr=" " id="198" name="Google Shape;198;g31a7b325659_1_123"/>
          <p:cNvPicPr preferRelativeResize="0"/>
          <p:nvPr/>
        </p:nvPicPr>
        <p:blipFill rotWithShape="1">
          <a:blip r:embed="rId5">
            <a:alphaModFix/>
          </a:blip>
          <a:srcRect b="0" l="0" r="0" t="0"/>
          <a:stretch/>
        </p:blipFill>
        <p:spPr>
          <a:xfrm>
            <a:off x="19041517" y="-3727175"/>
            <a:ext cx="8061120" cy="8060111"/>
          </a:xfrm>
          <a:prstGeom prst="rect">
            <a:avLst/>
          </a:prstGeom>
          <a:noFill/>
          <a:ln>
            <a:noFill/>
          </a:ln>
        </p:spPr>
      </p:pic>
      <p:pic>
        <p:nvPicPr>
          <p:cNvPr id="199" name="Google Shape;199;g31a7b325659_1_123"/>
          <p:cNvPicPr preferRelativeResize="0"/>
          <p:nvPr/>
        </p:nvPicPr>
        <p:blipFill rotWithShape="1">
          <a:blip r:embed="rId6">
            <a:alphaModFix/>
          </a:blip>
          <a:srcRect b="0" l="20832" r="33190" t="9428"/>
          <a:stretch/>
        </p:blipFill>
        <p:spPr>
          <a:xfrm>
            <a:off x="12448175" y="4009825"/>
            <a:ext cx="10925286" cy="8060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B1FF"/>
        </a:solidFill>
      </p:bgPr>
    </p:bg>
    <p:spTree>
      <p:nvGrpSpPr>
        <p:cNvPr id="204" name="Shape 204"/>
        <p:cNvGrpSpPr/>
        <p:nvPr/>
      </p:nvGrpSpPr>
      <p:grpSpPr>
        <a:xfrm>
          <a:off x="0" y="0"/>
          <a:ext cx="0" cy="0"/>
          <a:chOff x="0" y="0"/>
          <a:chExt cx="0" cy="0"/>
        </a:xfrm>
      </p:grpSpPr>
      <p:sp>
        <p:nvSpPr>
          <p:cNvPr id="205" name="Google Shape;205;g31a7b325659_1_135"/>
          <p:cNvSpPr/>
          <p:nvPr/>
        </p:nvSpPr>
        <p:spPr>
          <a:xfrm>
            <a:off x="14479783" y="3183563"/>
            <a:ext cx="1625700" cy="1625700"/>
          </a:xfrm>
          <a:prstGeom prst="roundRect">
            <a:avLst>
              <a:gd fmla="val 78188"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 " id="206" name="Google Shape;206;g31a7b325659_1_135"/>
          <p:cNvPicPr preferRelativeResize="0"/>
          <p:nvPr/>
        </p:nvPicPr>
        <p:blipFill rotWithShape="1">
          <a:blip r:embed="rId3">
            <a:alphaModFix/>
          </a:blip>
          <a:srcRect b="0" l="0" r="0" t="0"/>
          <a:stretch/>
        </p:blipFill>
        <p:spPr>
          <a:xfrm>
            <a:off x="14479783" y="3183563"/>
            <a:ext cx="1625803" cy="1625600"/>
          </a:xfrm>
          <a:prstGeom prst="rect">
            <a:avLst/>
          </a:prstGeom>
          <a:noFill/>
          <a:ln>
            <a:noFill/>
          </a:ln>
        </p:spPr>
      </p:pic>
      <p:sp>
        <p:nvSpPr>
          <p:cNvPr id="207" name="Google Shape;207;g31a7b325659_1_135"/>
          <p:cNvSpPr/>
          <p:nvPr/>
        </p:nvSpPr>
        <p:spPr>
          <a:xfrm>
            <a:off x="4363825" y="739575"/>
            <a:ext cx="14097900" cy="1659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727"/>
              </a:buClr>
              <a:buSzPts val="8000"/>
              <a:buFont typeface="DM Sans"/>
              <a:buNone/>
            </a:pPr>
            <a:r>
              <a:rPr b="1" lang="en-US" sz="8000">
                <a:solidFill>
                  <a:srgbClr val="272727"/>
                </a:solidFill>
                <a:latin typeface="DM Sans"/>
                <a:ea typeface="DM Sans"/>
                <a:cs typeface="DM Sans"/>
                <a:sym typeface="DM Sans"/>
              </a:rPr>
              <a:t>Music Trends Over Time</a:t>
            </a:r>
            <a:endParaRPr b="1" sz="8000">
              <a:solidFill>
                <a:srgbClr val="272727"/>
              </a:solidFill>
              <a:latin typeface="DM Sans"/>
              <a:ea typeface="DM Sans"/>
              <a:cs typeface="DM Sans"/>
              <a:sym typeface="DM Sans"/>
            </a:endParaRPr>
          </a:p>
        </p:txBody>
      </p:sp>
      <p:sp>
        <p:nvSpPr>
          <p:cNvPr id="208" name="Google Shape;208;g31a7b325659_1_135"/>
          <p:cNvSpPr/>
          <p:nvPr/>
        </p:nvSpPr>
        <p:spPr>
          <a:xfrm>
            <a:off x="464850" y="4009825"/>
            <a:ext cx="10808100" cy="7420200"/>
          </a:xfrm>
          <a:prstGeom prst="rect">
            <a:avLst/>
          </a:prstGeom>
          <a:noFill/>
          <a:ln>
            <a:noFill/>
          </a:ln>
        </p:spPr>
        <p:txBody>
          <a:bodyPr anchorCtr="0" anchor="t" bIns="0" lIns="0" spcFirstLastPara="1" rIns="0" wrap="square" tIns="0">
            <a:noAutofit/>
          </a:bodyPr>
          <a:lstStyle/>
          <a:p>
            <a:pPr indent="-450850" lvl="0" marL="4572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Observations:</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1155CC"/>
                </a:solidFill>
                <a:latin typeface="DM Sans"/>
                <a:ea typeface="DM Sans"/>
                <a:cs typeface="DM Sans"/>
                <a:sym typeface="DM Sans"/>
              </a:rPr>
              <a:t>Danceability</a:t>
            </a:r>
            <a:r>
              <a:rPr lang="en-US" sz="3500">
                <a:solidFill>
                  <a:srgbClr val="0E0E0E"/>
                </a:solidFill>
                <a:latin typeface="DM Sans"/>
                <a:ea typeface="DM Sans"/>
                <a:cs typeface="DM Sans"/>
                <a:sym typeface="DM Sans"/>
              </a:rPr>
              <a:t> shows increased sharply after 2015, signaling a rise in upbeat, rhythm-heavy music.</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1155CC"/>
                </a:solidFill>
                <a:latin typeface="DM Sans"/>
                <a:ea typeface="DM Sans"/>
                <a:cs typeface="DM Sans"/>
                <a:sym typeface="DM Sans"/>
              </a:rPr>
              <a:t>Energy</a:t>
            </a:r>
            <a:r>
              <a:rPr lang="en-US" sz="3500">
                <a:solidFill>
                  <a:srgbClr val="0E0E0E"/>
                </a:solidFill>
                <a:latin typeface="DM Sans"/>
                <a:ea typeface="DM Sans"/>
                <a:cs typeface="DM Sans"/>
                <a:sym typeface="DM Sans"/>
              </a:rPr>
              <a:t> peaked mid-2010s, then declined, hinting at a shift toward mellow genres.</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1155CC"/>
                </a:solidFill>
                <a:latin typeface="DM Sans"/>
                <a:ea typeface="DM Sans"/>
                <a:cs typeface="DM Sans"/>
                <a:sym typeface="DM Sans"/>
              </a:rPr>
              <a:t>Tempo</a:t>
            </a:r>
            <a:r>
              <a:rPr lang="en-US" sz="3500">
                <a:solidFill>
                  <a:srgbClr val="0E0E0E"/>
                </a:solidFill>
                <a:latin typeface="DM Sans"/>
                <a:ea typeface="DM Sans"/>
                <a:cs typeface="DM Sans"/>
                <a:sym typeface="DM Sans"/>
              </a:rPr>
              <a:t> fluctuates without clear trends, reflecting stylistic experimentation.</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1155CC"/>
                </a:solidFill>
                <a:latin typeface="DM Sans"/>
                <a:ea typeface="DM Sans"/>
                <a:cs typeface="DM Sans"/>
                <a:sym typeface="DM Sans"/>
              </a:rPr>
              <a:t>Popularity</a:t>
            </a:r>
            <a:r>
              <a:rPr lang="en-US" sz="3500">
                <a:solidFill>
                  <a:srgbClr val="0E0E0E"/>
                </a:solidFill>
                <a:latin typeface="DM Sans"/>
                <a:ea typeface="DM Sans"/>
                <a:cs typeface="DM Sans"/>
                <a:sym typeface="DM Sans"/>
              </a:rPr>
              <a:t> is consistently steady, showing sustained listener engagement.</a:t>
            </a:r>
            <a:endParaRPr sz="3500">
              <a:solidFill>
                <a:srgbClr val="0E0E0E"/>
              </a:solidFill>
              <a:latin typeface="DM Sans"/>
              <a:ea typeface="DM Sans"/>
              <a:cs typeface="DM Sans"/>
              <a:sym typeface="DM Sans"/>
            </a:endParaRPr>
          </a:p>
          <a:p>
            <a:pPr indent="-450850" lvl="0" marL="4572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Conclusions:</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Rising danceability aligns with trends in global pop and EDM.</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Declining energy suggests diversification into mellow/ slower genres.</a:t>
            </a:r>
            <a:endParaRPr sz="3500">
              <a:solidFill>
                <a:srgbClr val="0E0E0E"/>
              </a:solidFill>
              <a:latin typeface="DM Sans"/>
              <a:ea typeface="DM Sans"/>
              <a:cs typeface="DM Sans"/>
              <a:sym typeface="DM Sans"/>
            </a:endParaRPr>
          </a:p>
        </p:txBody>
      </p:sp>
      <p:pic>
        <p:nvPicPr>
          <p:cNvPr descr=" " id="209" name="Google Shape;209;g31a7b325659_1_135"/>
          <p:cNvPicPr preferRelativeResize="0"/>
          <p:nvPr/>
        </p:nvPicPr>
        <p:blipFill rotWithShape="1">
          <a:blip r:embed="rId4">
            <a:alphaModFix/>
          </a:blip>
          <a:srcRect b="0" l="0" r="0" t="0"/>
          <a:stretch/>
        </p:blipFill>
        <p:spPr>
          <a:xfrm>
            <a:off x="-682432" y="0"/>
            <a:ext cx="3048381" cy="2844800"/>
          </a:xfrm>
          <a:prstGeom prst="rect">
            <a:avLst/>
          </a:prstGeom>
          <a:noFill/>
          <a:ln>
            <a:noFill/>
          </a:ln>
        </p:spPr>
      </p:pic>
      <p:pic>
        <p:nvPicPr>
          <p:cNvPr descr=" " id="210" name="Google Shape;210;g31a7b325659_1_135"/>
          <p:cNvPicPr preferRelativeResize="0"/>
          <p:nvPr/>
        </p:nvPicPr>
        <p:blipFill rotWithShape="1">
          <a:blip r:embed="rId4">
            <a:alphaModFix/>
          </a:blip>
          <a:srcRect b="0" l="0" r="0" t="0"/>
          <a:stretch/>
        </p:blipFill>
        <p:spPr>
          <a:xfrm>
            <a:off x="735642" y="338775"/>
            <a:ext cx="3048381" cy="2844800"/>
          </a:xfrm>
          <a:prstGeom prst="rect">
            <a:avLst/>
          </a:prstGeom>
          <a:noFill/>
          <a:ln>
            <a:noFill/>
          </a:ln>
        </p:spPr>
      </p:pic>
      <p:pic>
        <p:nvPicPr>
          <p:cNvPr descr=" " id="211" name="Google Shape;211;g31a7b325659_1_135"/>
          <p:cNvPicPr preferRelativeResize="0"/>
          <p:nvPr/>
        </p:nvPicPr>
        <p:blipFill rotWithShape="1">
          <a:blip r:embed="rId5">
            <a:alphaModFix/>
          </a:blip>
          <a:srcRect b="0" l="0" r="0" t="0"/>
          <a:stretch/>
        </p:blipFill>
        <p:spPr>
          <a:xfrm>
            <a:off x="18870692" y="-3776000"/>
            <a:ext cx="8061120" cy="8060111"/>
          </a:xfrm>
          <a:prstGeom prst="rect">
            <a:avLst/>
          </a:prstGeom>
          <a:noFill/>
          <a:ln>
            <a:noFill/>
          </a:ln>
        </p:spPr>
      </p:pic>
      <p:pic>
        <p:nvPicPr>
          <p:cNvPr id="212" name="Google Shape;212;g31a7b325659_1_135"/>
          <p:cNvPicPr preferRelativeResize="0"/>
          <p:nvPr/>
        </p:nvPicPr>
        <p:blipFill>
          <a:blip r:embed="rId6">
            <a:alphaModFix/>
          </a:blip>
          <a:stretch>
            <a:fillRect/>
          </a:stretch>
        </p:blipFill>
        <p:spPr>
          <a:xfrm>
            <a:off x="11654700" y="3845600"/>
            <a:ext cx="12130960" cy="80600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B1FF"/>
        </a:solidFill>
      </p:bgPr>
    </p:bg>
    <p:spTree>
      <p:nvGrpSpPr>
        <p:cNvPr id="217" name="Shape 217"/>
        <p:cNvGrpSpPr/>
        <p:nvPr/>
      </p:nvGrpSpPr>
      <p:grpSpPr>
        <a:xfrm>
          <a:off x="0" y="0"/>
          <a:ext cx="0" cy="0"/>
          <a:chOff x="0" y="0"/>
          <a:chExt cx="0" cy="0"/>
        </a:xfrm>
      </p:grpSpPr>
      <p:pic>
        <p:nvPicPr>
          <p:cNvPr descr=" " id="218" name="Google Shape;218;p10"/>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219" name="Google Shape;219;p10"/>
          <p:cNvPicPr preferRelativeResize="0"/>
          <p:nvPr/>
        </p:nvPicPr>
        <p:blipFill rotWithShape="1">
          <a:blip r:embed="rId4">
            <a:alphaModFix/>
          </a:blip>
          <a:srcRect b="0" l="0" r="0" t="0"/>
          <a:stretch/>
        </p:blipFill>
        <p:spPr>
          <a:xfrm>
            <a:off x="-1130441" y="-4152900"/>
            <a:ext cx="7481235" cy="11925300"/>
          </a:xfrm>
          <a:prstGeom prst="rect">
            <a:avLst/>
          </a:prstGeom>
          <a:noFill/>
          <a:ln>
            <a:noFill/>
          </a:ln>
        </p:spPr>
      </p:pic>
      <p:pic>
        <p:nvPicPr>
          <p:cNvPr descr=" " id="220" name="Google Shape;220;p10"/>
          <p:cNvPicPr preferRelativeResize="0"/>
          <p:nvPr/>
        </p:nvPicPr>
        <p:blipFill rotWithShape="1">
          <a:blip r:embed="rId5">
            <a:alphaModFix/>
          </a:blip>
          <a:srcRect b="0" l="0" r="0" t="0"/>
          <a:stretch/>
        </p:blipFill>
        <p:spPr>
          <a:xfrm>
            <a:off x="-2730841" y="6146800"/>
            <a:ext cx="8256032" cy="7708900"/>
          </a:xfrm>
          <a:prstGeom prst="rect">
            <a:avLst/>
          </a:prstGeom>
          <a:noFill/>
          <a:ln>
            <a:noFill/>
          </a:ln>
        </p:spPr>
      </p:pic>
      <p:pic>
        <p:nvPicPr>
          <p:cNvPr descr=" " id="221" name="Google Shape;221;p10"/>
          <p:cNvPicPr preferRelativeResize="0"/>
          <p:nvPr/>
        </p:nvPicPr>
        <p:blipFill rotWithShape="1">
          <a:blip r:embed="rId6">
            <a:alphaModFix/>
          </a:blip>
          <a:srcRect b="0" l="0" r="0" t="0"/>
          <a:stretch/>
        </p:blipFill>
        <p:spPr>
          <a:xfrm>
            <a:off x="20868708" y="4711712"/>
            <a:ext cx="6341472" cy="7153945"/>
          </a:xfrm>
          <a:prstGeom prst="rect">
            <a:avLst/>
          </a:prstGeom>
          <a:noFill/>
          <a:ln>
            <a:noFill/>
          </a:ln>
        </p:spPr>
      </p:pic>
      <p:pic>
        <p:nvPicPr>
          <p:cNvPr descr=" " id="222" name="Google Shape;222;p10"/>
          <p:cNvPicPr preferRelativeResize="0"/>
          <p:nvPr/>
        </p:nvPicPr>
        <p:blipFill rotWithShape="1">
          <a:blip r:embed="rId7">
            <a:alphaModFix/>
          </a:blip>
          <a:srcRect b="0" l="0" r="0" t="0"/>
          <a:stretch/>
        </p:blipFill>
        <p:spPr>
          <a:xfrm>
            <a:off x="18341092" y="-2692400"/>
            <a:ext cx="8061120" cy="8060110"/>
          </a:xfrm>
          <a:prstGeom prst="rect">
            <a:avLst/>
          </a:prstGeom>
          <a:noFill/>
          <a:ln>
            <a:noFill/>
          </a:ln>
        </p:spPr>
      </p:pic>
      <p:sp>
        <p:nvSpPr>
          <p:cNvPr id="223" name="Google Shape;223;p10"/>
          <p:cNvSpPr/>
          <p:nvPr/>
        </p:nvSpPr>
        <p:spPr>
          <a:xfrm>
            <a:off x="23370921" y="10515600"/>
            <a:ext cx="1016127" cy="320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0"/>
          <p:cNvSpPr/>
          <p:nvPr/>
        </p:nvSpPr>
        <p:spPr>
          <a:xfrm>
            <a:off x="9464400" y="6121800"/>
            <a:ext cx="5447100" cy="147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8000"/>
              <a:buFont typeface="DM Sans"/>
              <a:buNone/>
            </a:pPr>
            <a:r>
              <a:rPr b="1" i="0" lang="en-US" sz="8000" u="none" cap="none" strike="noStrike">
                <a:solidFill>
                  <a:srgbClr val="FFFFFF"/>
                </a:solidFill>
                <a:latin typeface="DM Sans"/>
                <a:ea typeface="DM Sans"/>
                <a:cs typeface="DM Sans"/>
                <a:sym typeface="DM Sans"/>
              </a:rPr>
              <a:t>Thank you</a:t>
            </a:r>
            <a:r>
              <a:rPr b="1" lang="en-US" sz="8000">
                <a:solidFill>
                  <a:srgbClr val="FFFFFF"/>
                </a:solidFill>
                <a:latin typeface="DM Sans"/>
                <a:ea typeface="DM Sans"/>
                <a:cs typeface="DM Sans"/>
                <a:sym typeface="DM Sans"/>
              </a:rPr>
              <a:t>!</a:t>
            </a:r>
            <a:endParaRPr b="0" i="0" sz="8000" u="none" cap="none" strike="noStrike">
              <a:solidFill>
                <a:schemeClr val="dk1"/>
              </a:solidFill>
              <a:latin typeface="Calibri"/>
              <a:ea typeface="Calibri"/>
              <a:cs typeface="Calibri"/>
              <a:sym typeface="Calibri"/>
            </a:endParaRPr>
          </a:p>
        </p:txBody>
      </p:sp>
      <p:sp>
        <p:nvSpPr>
          <p:cNvPr id="225" name="Google Shape;225;p10"/>
          <p:cNvSpPr/>
          <p:nvPr/>
        </p:nvSpPr>
        <p:spPr>
          <a:xfrm rot="-5400000">
            <a:off x="22204446" y="8326937"/>
            <a:ext cx="3645300" cy="469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Credit | mage: </a:t>
            </a:r>
            <a:r>
              <a:rPr b="0" i="0" lang="en-US" sz="2400" u="sng" cap="none" strike="noStrike">
                <a:solidFill>
                  <a:srgbClr val="000000"/>
                </a:solidFill>
                <a:latin typeface="Inter"/>
                <a:ea typeface="Inter"/>
                <a:cs typeface="Inter"/>
                <a:sym typeface="Inter"/>
                <a:hlinkClick r:id="rId8">
                  <a:extLst>
                    <a:ext uri="{A12FA001-AC4F-418D-AE19-62706E023703}">
                      <ahyp:hlinkClr val="tx"/>
                    </a:ext>
                  </a:extLst>
                </a:hlinkClick>
              </a:rPr>
              <a:t>Unsplash</a:t>
            </a:r>
            <a:r>
              <a:rPr b="0" i="0" lang="en-US" sz="2400" u="none" cap="none" strike="noStrike">
                <a:solidFill>
                  <a:srgbClr val="000000"/>
                </a:solidFill>
                <a:latin typeface="Inter"/>
                <a:ea typeface="Inter"/>
                <a:cs typeface="Inter"/>
                <a:sym typeface="Inter"/>
              </a:rPr>
              <a:t> </a:t>
            </a:r>
            <a:endParaRPr b="0" i="0" sz="2400" u="none" cap="none" strike="noStrike">
              <a:solidFill>
                <a:schemeClr val="dk1"/>
              </a:solidFill>
              <a:latin typeface="Calibri"/>
              <a:ea typeface="Calibri"/>
              <a:cs typeface="Calibri"/>
              <a:sym typeface="Calibri"/>
            </a:endParaRPr>
          </a:p>
        </p:txBody>
      </p:sp>
      <p:pic>
        <p:nvPicPr>
          <p:cNvPr descr=" " id="226" name="Google Shape;226;p10"/>
          <p:cNvPicPr preferRelativeResize="0"/>
          <p:nvPr/>
        </p:nvPicPr>
        <p:blipFill rotWithShape="1">
          <a:blip r:embed="rId9">
            <a:alphaModFix/>
          </a:blip>
          <a:srcRect b="0" l="0" r="0" t="0"/>
          <a:stretch/>
        </p:blipFill>
        <p:spPr>
          <a:xfrm>
            <a:off x="-7062084" y="-1168400"/>
            <a:ext cx="10569285" cy="746703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B1FF"/>
        </a:solidFill>
      </p:bgPr>
    </p:bg>
    <p:spTree>
      <p:nvGrpSpPr>
        <p:cNvPr id="28" name="Shape 28"/>
        <p:cNvGrpSpPr/>
        <p:nvPr/>
      </p:nvGrpSpPr>
      <p:grpSpPr>
        <a:xfrm>
          <a:off x="0" y="0"/>
          <a:ext cx="0" cy="0"/>
          <a:chOff x="0" y="0"/>
          <a:chExt cx="0" cy="0"/>
        </a:xfrm>
      </p:grpSpPr>
      <p:pic>
        <p:nvPicPr>
          <p:cNvPr descr=" " id="29" name="Google Shape;29;p3"/>
          <p:cNvPicPr preferRelativeResize="0"/>
          <p:nvPr/>
        </p:nvPicPr>
        <p:blipFill rotWithShape="1">
          <a:blip r:embed="rId3">
            <a:alphaModFix/>
          </a:blip>
          <a:srcRect b="-14351" l="0" r="0" t="0"/>
          <a:stretch/>
        </p:blipFill>
        <p:spPr>
          <a:xfrm>
            <a:off x="0" y="51050"/>
            <a:ext cx="24387024" cy="15684249"/>
          </a:xfrm>
          <a:prstGeom prst="rect">
            <a:avLst/>
          </a:prstGeom>
          <a:noFill/>
          <a:ln>
            <a:noFill/>
          </a:ln>
        </p:spPr>
      </p:pic>
      <p:pic>
        <p:nvPicPr>
          <p:cNvPr descr=" " id="30" name="Google Shape;30;p3"/>
          <p:cNvPicPr preferRelativeResize="0"/>
          <p:nvPr/>
        </p:nvPicPr>
        <p:blipFill rotWithShape="1">
          <a:blip r:embed="rId4">
            <a:alphaModFix/>
          </a:blip>
          <a:srcRect b="0" l="0" r="0" t="0"/>
          <a:stretch/>
        </p:blipFill>
        <p:spPr>
          <a:xfrm>
            <a:off x="-7935802" y="-546100"/>
            <a:ext cx="9919940" cy="5905500"/>
          </a:xfrm>
          <a:prstGeom prst="rect">
            <a:avLst/>
          </a:prstGeom>
          <a:noFill/>
          <a:ln>
            <a:noFill/>
          </a:ln>
        </p:spPr>
      </p:pic>
      <p:pic>
        <p:nvPicPr>
          <p:cNvPr descr=" " id="31" name="Google Shape;31;p3"/>
          <p:cNvPicPr preferRelativeResize="0"/>
          <p:nvPr/>
        </p:nvPicPr>
        <p:blipFill rotWithShape="1">
          <a:blip r:embed="rId5">
            <a:alphaModFix/>
          </a:blip>
          <a:srcRect b="0" l="0" r="0" t="0"/>
          <a:stretch/>
        </p:blipFill>
        <p:spPr>
          <a:xfrm>
            <a:off x="-7409548" y="-3754250"/>
            <a:ext cx="14738924" cy="15400246"/>
          </a:xfrm>
          <a:prstGeom prst="rect">
            <a:avLst/>
          </a:prstGeom>
          <a:noFill/>
          <a:ln>
            <a:noFill/>
          </a:ln>
        </p:spPr>
      </p:pic>
      <p:pic>
        <p:nvPicPr>
          <p:cNvPr descr=" " id="32" name="Google Shape;32;p3"/>
          <p:cNvPicPr preferRelativeResize="0"/>
          <p:nvPr/>
        </p:nvPicPr>
        <p:blipFill rotWithShape="1">
          <a:blip r:embed="rId6">
            <a:alphaModFix/>
          </a:blip>
          <a:srcRect b="0" l="0" r="0" t="0"/>
          <a:stretch/>
        </p:blipFill>
        <p:spPr>
          <a:xfrm>
            <a:off x="19585848" y="-914400"/>
            <a:ext cx="5512489" cy="5461000"/>
          </a:xfrm>
          <a:prstGeom prst="rect">
            <a:avLst/>
          </a:prstGeom>
          <a:noFill/>
          <a:ln>
            <a:noFill/>
          </a:ln>
        </p:spPr>
      </p:pic>
      <p:pic>
        <p:nvPicPr>
          <p:cNvPr descr=" " id="33" name="Google Shape;33;p3"/>
          <p:cNvPicPr preferRelativeResize="0"/>
          <p:nvPr/>
        </p:nvPicPr>
        <p:blipFill rotWithShape="1">
          <a:blip r:embed="rId7">
            <a:alphaModFix/>
          </a:blip>
          <a:srcRect b="0" l="0" r="0" t="0"/>
          <a:stretch/>
        </p:blipFill>
        <p:spPr>
          <a:xfrm>
            <a:off x="-3048381" y="8547100"/>
            <a:ext cx="7354219" cy="6324600"/>
          </a:xfrm>
          <a:prstGeom prst="rect">
            <a:avLst/>
          </a:prstGeom>
          <a:noFill/>
          <a:ln>
            <a:noFill/>
          </a:ln>
        </p:spPr>
      </p:pic>
      <p:pic>
        <p:nvPicPr>
          <p:cNvPr descr=" " id="34" name="Google Shape;34;p3"/>
          <p:cNvPicPr preferRelativeResize="0"/>
          <p:nvPr/>
        </p:nvPicPr>
        <p:blipFill rotWithShape="1">
          <a:blip r:embed="rId8">
            <a:alphaModFix/>
          </a:blip>
          <a:srcRect b="0" l="0" r="0" t="0"/>
          <a:stretch/>
        </p:blipFill>
        <p:spPr>
          <a:xfrm>
            <a:off x="19395324" y="8839200"/>
            <a:ext cx="8256032" cy="7708900"/>
          </a:xfrm>
          <a:prstGeom prst="rect">
            <a:avLst/>
          </a:prstGeom>
          <a:noFill/>
          <a:ln>
            <a:noFill/>
          </a:ln>
        </p:spPr>
      </p:pic>
      <p:sp>
        <p:nvSpPr>
          <p:cNvPr id="35" name="Google Shape;35;p3"/>
          <p:cNvSpPr/>
          <p:nvPr/>
        </p:nvSpPr>
        <p:spPr>
          <a:xfrm>
            <a:off x="23370921" y="10515600"/>
            <a:ext cx="1016127" cy="320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
          <p:cNvSpPr/>
          <p:nvPr/>
        </p:nvSpPr>
        <p:spPr>
          <a:xfrm>
            <a:off x="4974771" y="2876550"/>
            <a:ext cx="14437500" cy="2662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2800"/>
              <a:buFont typeface="DM Sans"/>
              <a:buNone/>
            </a:pPr>
            <a:r>
              <a:rPr b="1" i="0" lang="en-US" sz="12800" u="none" cap="none" strike="noStrike">
                <a:solidFill>
                  <a:srgbClr val="FFFFFF"/>
                </a:solidFill>
                <a:latin typeface="DM Sans"/>
                <a:ea typeface="DM Sans"/>
                <a:cs typeface="DM Sans"/>
                <a:sym typeface="DM Sans"/>
              </a:rPr>
              <a:t>Table of Contents</a:t>
            </a:r>
            <a:endParaRPr b="0" i="0" sz="12800" u="none" cap="none" strike="noStrike">
              <a:solidFill>
                <a:schemeClr val="dk1"/>
              </a:solidFill>
              <a:latin typeface="Calibri"/>
              <a:ea typeface="Calibri"/>
              <a:cs typeface="Calibri"/>
              <a:sym typeface="Calibri"/>
            </a:endParaRPr>
          </a:p>
        </p:txBody>
      </p:sp>
      <p:sp>
        <p:nvSpPr>
          <p:cNvPr id="37" name="Google Shape;37;p3"/>
          <p:cNvSpPr/>
          <p:nvPr/>
        </p:nvSpPr>
        <p:spPr>
          <a:xfrm>
            <a:off x="4833713" y="6686550"/>
            <a:ext cx="7316100" cy="162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
          <p:cNvSpPr/>
          <p:nvPr/>
        </p:nvSpPr>
        <p:spPr>
          <a:xfrm>
            <a:off x="4846413" y="6686550"/>
            <a:ext cx="1625700" cy="1625700"/>
          </a:xfrm>
          <a:prstGeom prst="roundRect">
            <a:avLst>
              <a:gd fmla="val 781313"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
          <p:cNvSpPr/>
          <p:nvPr/>
        </p:nvSpPr>
        <p:spPr>
          <a:xfrm>
            <a:off x="5233811" y="7004050"/>
            <a:ext cx="851100" cy="990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800"/>
              <a:buFont typeface="DM Sans"/>
              <a:buNone/>
            </a:pPr>
            <a:r>
              <a:rPr b="1" i="0" lang="en-US" sz="4800" u="none" cap="none" strike="noStrike">
                <a:solidFill>
                  <a:srgbClr val="000000"/>
                </a:solidFill>
                <a:latin typeface="DM Sans"/>
                <a:ea typeface="DM Sans"/>
                <a:cs typeface="DM Sans"/>
                <a:sym typeface="DM Sans"/>
              </a:rPr>
              <a:t>01</a:t>
            </a:r>
            <a:endParaRPr b="0" i="0" sz="4800" u="none" cap="none" strike="noStrike">
              <a:solidFill>
                <a:schemeClr val="dk1"/>
              </a:solidFill>
              <a:latin typeface="Calibri"/>
              <a:ea typeface="Calibri"/>
              <a:cs typeface="Calibri"/>
              <a:sym typeface="Calibri"/>
            </a:endParaRPr>
          </a:p>
        </p:txBody>
      </p:sp>
      <p:sp>
        <p:nvSpPr>
          <p:cNvPr id="40" name="Google Shape;40;p3"/>
          <p:cNvSpPr/>
          <p:nvPr/>
        </p:nvSpPr>
        <p:spPr>
          <a:xfrm>
            <a:off x="6675441" y="6788150"/>
            <a:ext cx="5487000" cy="142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3"/>
          <p:cNvSpPr/>
          <p:nvPr/>
        </p:nvSpPr>
        <p:spPr>
          <a:xfrm>
            <a:off x="6707191" y="7004050"/>
            <a:ext cx="5690400" cy="990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4800"/>
              <a:buFont typeface="DM Sans"/>
              <a:buNone/>
            </a:pPr>
            <a:r>
              <a:rPr b="1" i="0" lang="en-US" sz="4800" u="none" cap="none" strike="noStrike">
                <a:solidFill>
                  <a:srgbClr val="FFFFFF"/>
                </a:solidFill>
                <a:latin typeface="DM Sans"/>
                <a:ea typeface="DM Sans"/>
                <a:cs typeface="DM Sans"/>
                <a:sym typeface="DM Sans"/>
              </a:rPr>
              <a:t>Introduction</a:t>
            </a:r>
            <a:endParaRPr b="0" i="0" sz="4800" u="none" cap="none" strike="noStrike">
              <a:solidFill>
                <a:schemeClr val="dk1"/>
              </a:solidFill>
              <a:latin typeface="Calibri"/>
              <a:ea typeface="Calibri"/>
              <a:cs typeface="Calibri"/>
              <a:sym typeface="Calibri"/>
            </a:endParaRPr>
          </a:p>
        </p:txBody>
      </p:sp>
      <p:sp>
        <p:nvSpPr>
          <p:cNvPr id="42" name="Google Shape;42;p3"/>
          <p:cNvSpPr/>
          <p:nvPr/>
        </p:nvSpPr>
        <p:spPr>
          <a:xfrm>
            <a:off x="12314947" y="6686550"/>
            <a:ext cx="7316100" cy="162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3"/>
          <p:cNvSpPr/>
          <p:nvPr/>
        </p:nvSpPr>
        <p:spPr>
          <a:xfrm>
            <a:off x="12314947" y="6686550"/>
            <a:ext cx="1625700" cy="1625700"/>
          </a:xfrm>
          <a:prstGeom prst="roundRect">
            <a:avLst>
              <a:gd fmla="val 781313"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
          <p:cNvSpPr/>
          <p:nvPr/>
        </p:nvSpPr>
        <p:spPr>
          <a:xfrm>
            <a:off x="12632485" y="7004050"/>
            <a:ext cx="990600" cy="990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800"/>
              <a:buFont typeface="DM Sans"/>
              <a:buNone/>
            </a:pPr>
            <a:r>
              <a:rPr b="1" i="0" lang="en-US" sz="4800" u="none" cap="none" strike="noStrike">
                <a:solidFill>
                  <a:srgbClr val="000000"/>
                </a:solidFill>
                <a:latin typeface="DM Sans"/>
                <a:ea typeface="DM Sans"/>
                <a:cs typeface="DM Sans"/>
                <a:sym typeface="DM Sans"/>
              </a:rPr>
              <a:t>02</a:t>
            </a:r>
            <a:endParaRPr b="0" i="0" sz="4800" u="none" cap="none" strike="noStrike">
              <a:solidFill>
                <a:schemeClr val="dk1"/>
              </a:solidFill>
              <a:latin typeface="Calibri"/>
              <a:ea typeface="Calibri"/>
              <a:cs typeface="Calibri"/>
              <a:sym typeface="Calibri"/>
            </a:endParaRPr>
          </a:p>
        </p:txBody>
      </p:sp>
      <p:sp>
        <p:nvSpPr>
          <p:cNvPr id="45" name="Google Shape;45;p3"/>
          <p:cNvSpPr/>
          <p:nvPr/>
        </p:nvSpPr>
        <p:spPr>
          <a:xfrm>
            <a:off x="14143975" y="6788150"/>
            <a:ext cx="5487000" cy="142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3"/>
          <p:cNvSpPr/>
          <p:nvPr/>
        </p:nvSpPr>
        <p:spPr>
          <a:xfrm>
            <a:off x="14093150" y="7004050"/>
            <a:ext cx="5690400" cy="990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4800"/>
              <a:buFont typeface="DM Sans"/>
              <a:buNone/>
            </a:pPr>
            <a:r>
              <a:rPr b="1" lang="en-US" sz="4800">
                <a:solidFill>
                  <a:srgbClr val="FFFFFF"/>
                </a:solidFill>
                <a:latin typeface="DM Sans"/>
                <a:ea typeface="DM Sans"/>
                <a:cs typeface="DM Sans"/>
                <a:sym typeface="DM Sans"/>
              </a:rPr>
              <a:t>Dataset Overview</a:t>
            </a:r>
            <a:endParaRPr b="0" i="0" sz="4800" u="none" cap="none" strike="noStrike">
              <a:solidFill>
                <a:schemeClr val="dk1"/>
              </a:solidFill>
              <a:latin typeface="Calibri"/>
              <a:ea typeface="Calibri"/>
              <a:cs typeface="Calibri"/>
              <a:sym typeface="Calibri"/>
            </a:endParaRPr>
          </a:p>
        </p:txBody>
      </p:sp>
      <p:sp>
        <p:nvSpPr>
          <p:cNvPr id="47" name="Google Shape;47;p3"/>
          <p:cNvSpPr/>
          <p:nvPr/>
        </p:nvSpPr>
        <p:spPr>
          <a:xfrm>
            <a:off x="4846413" y="9671050"/>
            <a:ext cx="7316100" cy="162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
          <p:cNvSpPr/>
          <p:nvPr/>
        </p:nvSpPr>
        <p:spPr>
          <a:xfrm>
            <a:off x="4846413" y="9671050"/>
            <a:ext cx="1625700" cy="1625700"/>
          </a:xfrm>
          <a:prstGeom prst="roundRect">
            <a:avLst>
              <a:gd fmla="val 781313"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3"/>
          <p:cNvSpPr/>
          <p:nvPr/>
        </p:nvSpPr>
        <p:spPr>
          <a:xfrm>
            <a:off x="5157602" y="9988550"/>
            <a:ext cx="1003500" cy="990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800"/>
              <a:buFont typeface="DM Sans"/>
              <a:buNone/>
            </a:pPr>
            <a:r>
              <a:rPr b="1" i="0" lang="en-US" sz="4800" u="none" cap="none" strike="noStrike">
                <a:solidFill>
                  <a:srgbClr val="000000"/>
                </a:solidFill>
                <a:latin typeface="DM Sans"/>
                <a:ea typeface="DM Sans"/>
                <a:cs typeface="DM Sans"/>
                <a:sym typeface="DM Sans"/>
              </a:rPr>
              <a:t>03</a:t>
            </a:r>
            <a:endParaRPr b="0" i="0" sz="4800" u="none" cap="none" strike="noStrike">
              <a:solidFill>
                <a:schemeClr val="dk1"/>
              </a:solidFill>
              <a:latin typeface="Calibri"/>
              <a:ea typeface="Calibri"/>
              <a:cs typeface="Calibri"/>
              <a:sym typeface="Calibri"/>
            </a:endParaRPr>
          </a:p>
        </p:txBody>
      </p:sp>
      <p:sp>
        <p:nvSpPr>
          <p:cNvPr id="50" name="Google Shape;50;p3"/>
          <p:cNvSpPr/>
          <p:nvPr/>
        </p:nvSpPr>
        <p:spPr>
          <a:xfrm>
            <a:off x="6675441" y="9772650"/>
            <a:ext cx="5487000" cy="142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
          <p:cNvSpPr/>
          <p:nvPr/>
        </p:nvSpPr>
        <p:spPr>
          <a:xfrm>
            <a:off x="6697616" y="9865788"/>
            <a:ext cx="5690400" cy="990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4800"/>
              <a:buFont typeface="DM Sans"/>
              <a:buNone/>
            </a:pPr>
            <a:r>
              <a:rPr b="1" lang="en-US" sz="4800">
                <a:solidFill>
                  <a:srgbClr val="FFFFFF"/>
                </a:solidFill>
                <a:latin typeface="DM Sans"/>
                <a:ea typeface="DM Sans"/>
                <a:cs typeface="DM Sans"/>
                <a:sym typeface="DM Sans"/>
              </a:rPr>
              <a:t>Distribution of Features</a:t>
            </a:r>
            <a:endParaRPr b="0" i="0" sz="4800" u="none" cap="none" strike="noStrike">
              <a:solidFill>
                <a:schemeClr val="dk1"/>
              </a:solidFill>
              <a:latin typeface="Calibri"/>
              <a:ea typeface="Calibri"/>
              <a:cs typeface="Calibri"/>
              <a:sym typeface="Calibri"/>
            </a:endParaRPr>
          </a:p>
        </p:txBody>
      </p:sp>
      <p:sp>
        <p:nvSpPr>
          <p:cNvPr id="52" name="Google Shape;52;p3"/>
          <p:cNvSpPr/>
          <p:nvPr/>
        </p:nvSpPr>
        <p:spPr>
          <a:xfrm>
            <a:off x="12314947" y="9671050"/>
            <a:ext cx="7316100" cy="162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
          <p:cNvSpPr/>
          <p:nvPr/>
        </p:nvSpPr>
        <p:spPr>
          <a:xfrm>
            <a:off x="12314947" y="9671050"/>
            <a:ext cx="1625700" cy="1625700"/>
          </a:xfrm>
          <a:prstGeom prst="roundRect">
            <a:avLst>
              <a:gd fmla="val 781313"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3"/>
          <p:cNvSpPr/>
          <p:nvPr/>
        </p:nvSpPr>
        <p:spPr>
          <a:xfrm>
            <a:off x="12613434" y="9988550"/>
            <a:ext cx="1028700" cy="990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800"/>
              <a:buFont typeface="DM Sans"/>
              <a:buNone/>
            </a:pPr>
            <a:r>
              <a:rPr b="1" i="0" lang="en-US" sz="4800" u="none" cap="none" strike="noStrike">
                <a:solidFill>
                  <a:srgbClr val="000000"/>
                </a:solidFill>
                <a:latin typeface="DM Sans"/>
                <a:ea typeface="DM Sans"/>
                <a:cs typeface="DM Sans"/>
                <a:sym typeface="DM Sans"/>
              </a:rPr>
              <a:t>0</a:t>
            </a:r>
            <a:r>
              <a:rPr b="1" i="0" lang="en-US" sz="4800" u="none" cap="none" strike="noStrike">
                <a:solidFill>
                  <a:srgbClr val="000000"/>
                </a:solidFill>
                <a:latin typeface="DM Sans"/>
                <a:ea typeface="DM Sans"/>
                <a:cs typeface="DM Sans"/>
                <a:sym typeface="DM Sans"/>
              </a:rPr>
              <a:t>4</a:t>
            </a:r>
            <a:endParaRPr b="0" i="0" sz="4800" u="none" cap="none" strike="noStrike">
              <a:solidFill>
                <a:schemeClr val="dk1"/>
              </a:solidFill>
              <a:latin typeface="Calibri"/>
              <a:ea typeface="Calibri"/>
              <a:cs typeface="Calibri"/>
              <a:sym typeface="Calibri"/>
            </a:endParaRPr>
          </a:p>
        </p:txBody>
      </p:sp>
      <p:sp>
        <p:nvSpPr>
          <p:cNvPr id="55" name="Google Shape;55;p3"/>
          <p:cNvSpPr/>
          <p:nvPr/>
        </p:nvSpPr>
        <p:spPr>
          <a:xfrm>
            <a:off x="14143975" y="9772650"/>
            <a:ext cx="5487000" cy="142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3"/>
          <p:cNvSpPr/>
          <p:nvPr/>
        </p:nvSpPr>
        <p:spPr>
          <a:xfrm>
            <a:off x="14093150" y="10191750"/>
            <a:ext cx="5690400" cy="990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4800"/>
              <a:buFont typeface="DM Sans"/>
              <a:buNone/>
            </a:pPr>
            <a:r>
              <a:rPr b="1" lang="en-US" sz="4800">
                <a:solidFill>
                  <a:srgbClr val="FFFFFF"/>
                </a:solidFill>
                <a:latin typeface="DM Sans"/>
                <a:ea typeface="DM Sans"/>
                <a:cs typeface="DM Sans"/>
                <a:sym typeface="DM Sans"/>
              </a:rPr>
              <a:t>Visualizations</a:t>
            </a:r>
            <a:endParaRPr b="1" sz="4800">
              <a:solidFill>
                <a:srgbClr val="FFFFFF"/>
              </a:solidFill>
              <a:latin typeface="DM Sans"/>
              <a:ea typeface="DM Sans"/>
              <a:cs typeface="DM Sans"/>
              <a:sym typeface="DM Sans"/>
            </a:endParaRPr>
          </a:p>
          <a:p>
            <a:pPr indent="0" lvl="0" marL="0" marR="0" rtl="0" algn="l">
              <a:lnSpc>
                <a:spcPct val="100000"/>
              </a:lnSpc>
              <a:spcBef>
                <a:spcPts val="0"/>
              </a:spcBef>
              <a:spcAft>
                <a:spcPts val="0"/>
              </a:spcAft>
              <a:buClr>
                <a:srgbClr val="FFFFFF"/>
              </a:buClr>
              <a:buSzPts val="4800"/>
              <a:buFont typeface="DM Sans"/>
              <a:buNone/>
            </a:pPr>
            <a:r>
              <a:t/>
            </a:r>
            <a:endParaRPr b="1" sz="4800">
              <a:solidFill>
                <a:srgbClr val="FFFFFF"/>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B1FF"/>
        </a:solidFill>
      </p:bgPr>
    </p:bg>
    <p:spTree>
      <p:nvGrpSpPr>
        <p:cNvPr id="61" name="Shape 61"/>
        <p:cNvGrpSpPr/>
        <p:nvPr/>
      </p:nvGrpSpPr>
      <p:grpSpPr>
        <a:xfrm>
          <a:off x="0" y="0"/>
          <a:ext cx="0" cy="0"/>
          <a:chOff x="0" y="0"/>
          <a:chExt cx="0" cy="0"/>
        </a:xfrm>
      </p:grpSpPr>
      <p:pic>
        <p:nvPicPr>
          <p:cNvPr descr=" " id="62" name="Google Shape;62;p4"/>
          <p:cNvPicPr preferRelativeResize="0"/>
          <p:nvPr/>
        </p:nvPicPr>
        <p:blipFill rotWithShape="1">
          <a:blip r:embed="rId3">
            <a:alphaModFix/>
          </a:blip>
          <a:srcRect b="0" l="0" r="0" t="0"/>
          <a:stretch/>
        </p:blipFill>
        <p:spPr>
          <a:xfrm>
            <a:off x="-317500" y="-347000"/>
            <a:ext cx="4013702" cy="4813300"/>
          </a:xfrm>
          <a:prstGeom prst="rect">
            <a:avLst/>
          </a:prstGeom>
          <a:noFill/>
          <a:ln>
            <a:noFill/>
          </a:ln>
        </p:spPr>
      </p:pic>
      <p:pic>
        <p:nvPicPr>
          <p:cNvPr descr=" " id="63" name="Google Shape;63;p4"/>
          <p:cNvPicPr preferRelativeResize="0"/>
          <p:nvPr/>
        </p:nvPicPr>
        <p:blipFill rotWithShape="1">
          <a:blip r:embed="rId4">
            <a:alphaModFix/>
          </a:blip>
          <a:srcRect b="0" l="0" r="0" t="0"/>
          <a:stretch/>
        </p:blipFill>
        <p:spPr>
          <a:xfrm>
            <a:off x="18786593" y="-2482850"/>
            <a:ext cx="8061120" cy="8060114"/>
          </a:xfrm>
          <a:prstGeom prst="rect">
            <a:avLst/>
          </a:prstGeom>
          <a:noFill/>
          <a:ln>
            <a:noFill/>
          </a:ln>
        </p:spPr>
      </p:pic>
      <p:pic>
        <p:nvPicPr>
          <p:cNvPr descr=" " id="64" name="Google Shape;64;p4"/>
          <p:cNvPicPr preferRelativeResize="0"/>
          <p:nvPr/>
        </p:nvPicPr>
        <p:blipFill rotWithShape="1">
          <a:blip r:embed="rId5">
            <a:alphaModFix/>
          </a:blip>
          <a:srcRect b="0" l="0" r="0" t="0"/>
          <a:stretch/>
        </p:blipFill>
        <p:spPr>
          <a:xfrm>
            <a:off x="-9691313" y="6489700"/>
            <a:ext cx="17385827" cy="16692773"/>
          </a:xfrm>
          <a:prstGeom prst="rect">
            <a:avLst/>
          </a:prstGeom>
          <a:noFill/>
          <a:ln>
            <a:noFill/>
          </a:ln>
        </p:spPr>
      </p:pic>
      <p:pic>
        <p:nvPicPr>
          <p:cNvPr descr=" " id="65" name="Google Shape;65;p4"/>
          <p:cNvPicPr preferRelativeResize="0"/>
          <p:nvPr/>
        </p:nvPicPr>
        <p:blipFill rotWithShape="1">
          <a:blip r:embed="rId6">
            <a:alphaModFix/>
          </a:blip>
          <a:srcRect b="0" l="0" r="0" t="0"/>
          <a:stretch/>
        </p:blipFill>
        <p:spPr>
          <a:xfrm>
            <a:off x="17985369" y="6489700"/>
            <a:ext cx="10855347" cy="7669131"/>
          </a:xfrm>
          <a:prstGeom prst="rect">
            <a:avLst/>
          </a:prstGeom>
          <a:noFill/>
          <a:ln>
            <a:noFill/>
          </a:ln>
        </p:spPr>
      </p:pic>
      <p:sp>
        <p:nvSpPr>
          <p:cNvPr id="66" name="Google Shape;66;p4"/>
          <p:cNvSpPr/>
          <p:nvPr/>
        </p:nvSpPr>
        <p:spPr>
          <a:xfrm>
            <a:off x="23370921" y="10515600"/>
            <a:ext cx="1016127" cy="320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
          <p:cNvSpPr/>
          <p:nvPr/>
        </p:nvSpPr>
        <p:spPr>
          <a:xfrm>
            <a:off x="3269395" y="2806700"/>
            <a:ext cx="15517200" cy="165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72727"/>
              </a:buClr>
              <a:buSzPts val="8000"/>
              <a:buFont typeface="DM Sans"/>
              <a:buNone/>
            </a:pPr>
            <a:r>
              <a:rPr b="1" lang="en-US" sz="8000">
                <a:solidFill>
                  <a:srgbClr val="272727"/>
                </a:solidFill>
                <a:latin typeface="DM Sans"/>
                <a:ea typeface="DM Sans"/>
                <a:cs typeface="DM Sans"/>
                <a:sym typeface="DM Sans"/>
              </a:rPr>
              <a:t>Introduction</a:t>
            </a:r>
            <a:endParaRPr b="0" i="0" sz="8000" u="none" cap="none" strike="noStrike">
              <a:solidFill>
                <a:schemeClr val="dk1"/>
              </a:solidFill>
              <a:latin typeface="Calibri"/>
              <a:ea typeface="Calibri"/>
              <a:cs typeface="Calibri"/>
              <a:sym typeface="Calibri"/>
            </a:endParaRPr>
          </a:p>
        </p:txBody>
      </p:sp>
      <p:sp>
        <p:nvSpPr>
          <p:cNvPr id="68" name="Google Shape;68;p4"/>
          <p:cNvSpPr/>
          <p:nvPr/>
        </p:nvSpPr>
        <p:spPr>
          <a:xfrm>
            <a:off x="3269400" y="4813300"/>
            <a:ext cx="17848200" cy="6140400"/>
          </a:xfrm>
          <a:prstGeom prst="rect">
            <a:avLst/>
          </a:prstGeom>
          <a:noFill/>
          <a:ln>
            <a:noFill/>
          </a:ln>
        </p:spPr>
        <p:txBody>
          <a:bodyPr anchorCtr="0" anchor="t" bIns="0" lIns="0" spcFirstLastPara="1" rIns="0" wrap="square" tIns="0">
            <a:noAutofit/>
          </a:bodyPr>
          <a:lstStyle/>
          <a:p>
            <a:pPr indent="-457200" lvl="0" marL="914400" marR="0" rtl="0" algn="l">
              <a:lnSpc>
                <a:spcPct val="100000"/>
              </a:lnSpc>
              <a:spcBef>
                <a:spcPts val="0"/>
              </a:spcBef>
              <a:spcAft>
                <a:spcPts val="0"/>
              </a:spcAft>
              <a:buClr>
                <a:srgbClr val="0E0E0E"/>
              </a:buClr>
              <a:buSzPts val="3600"/>
              <a:buFont typeface="DM Sans"/>
              <a:buChar char="●"/>
            </a:pPr>
            <a:r>
              <a:rPr lang="en-US" sz="3600">
                <a:solidFill>
                  <a:srgbClr val="0E0E0E"/>
                </a:solidFill>
                <a:latin typeface="DM Sans"/>
                <a:ea typeface="DM Sans"/>
                <a:cs typeface="DM Sans"/>
                <a:sym typeface="DM Sans"/>
              </a:rPr>
              <a:t>Objective: This project explores 2,000 Spotify songs to find meaningful patterns in features like popularity, tempo, and danceability. The goal is to better understand what shapes a listener's experience and what makes certain songs stand out.</a:t>
            </a:r>
            <a:endParaRPr sz="3600">
              <a:solidFill>
                <a:srgbClr val="0E0E0E"/>
              </a:solidFill>
              <a:latin typeface="DM Sans"/>
              <a:ea typeface="DM Sans"/>
              <a:cs typeface="DM Sans"/>
              <a:sym typeface="DM Sans"/>
            </a:endParaRPr>
          </a:p>
          <a:p>
            <a:pPr indent="-457200" lvl="0" marL="914400" marR="0" rtl="0" algn="l">
              <a:lnSpc>
                <a:spcPct val="100000"/>
              </a:lnSpc>
              <a:spcBef>
                <a:spcPts val="0"/>
              </a:spcBef>
              <a:spcAft>
                <a:spcPts val="0"/>
              </a:spcAft>
              <a:buClr>
                <a:srgbClr val="0E0E0E"/>
              </a:buClr>
              <a:buSzPts val="3600"/>
              <a:buFont typeface="DM Sans"/>
              <a:buChar char="●"/>
            </a:pPr>
            <a:r>
              <a:rPr lang="en-US" sz="3600">
                <a:solidFill>
                  <a:srgbClr val="0E0E0E"/>
                </a:solidFill>
                <a:latin typeface="DM Sans"/>
                <a:ea typeface="DM Sans"/>
                <a:cs typeface="DM Sans"/>
                <a:sym typeface="DM Sans"/>
              </a:rPr>
              <a:t>Why does this matter? Songs are everywhere in our lives—at parties, in our headphones, or even as background noise. By analyzing their features, we can uncover trends in music that might otherwise go unnoticed, like why certain genres are more energetic or which characteristics drive a song’s success.</a:t>
            </a:r>
            <a:endParaRPr sz="3600">
              <a:solidFill>
                <a:srgbClr val="0E0E0E"/>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3600">
              <a:solidFill>
                <a:srgbClr val="0E0E0E"/>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B1FF"/>
        </a:solidFill>
      </p:bgPr>
    </p:bg>
    <p:spTree>
      <p:nvGrpSpPr>
        <p:cNvPr id="73" name="Shape 73"/>
        <p:cNvGrpSpPr/>
        <p:nvPr/>
      </p:nvGrpSpPr>
      <p:grpSpPr>
        <a:xfrm>
          <a:off x="0" y="0"/>
          <a:ext cx="0" cy="0"/>
          <a:chOff x="0" y="0"/>
          <a:chExt cx="0" cy="0"/>
        </a:xfrm>
      </p:grpSpPr>
      <p:pic>
        <p:nvPicPr>
          <p:cNvPr descr=" " id="74" name="Google Shape;74;g31a78e1e37c_0_14"/>
          <p:cNvPicPr preferRelativeResize="0"/>
          <p:nvPr/>
        </p:nvPicPr>
        <p:blipFill rotWithShape="1">
          <a:blip r:embed="rId3">
            <a:alphaModFix/>
          </a:blip>
          <a:srcRect b="0" l="0" r="0" t="0"/>
          <a:stretch/>
        </p:blipFill>
        <p:spPr>
          <a:xfrm>
            <a:off x="-3287024" y="-2336800"/>
            <a:ext cx="7214500" cy="7213600"/>
          </a:xfrm>
          <a:prstGeom prst="rect">
            <a:avLst/>
          </a:prstGeom>
          <a:noFill/>
          <a:ln>
            <a:noFill/>
          </a:ln>
        </p:spPr>
      </p:pic>
      <p:sp>
        <p:nvSpPr>
          <p:cNvPr id="75" name="Google Shape;75;g31a78e1e37c_0_14"/>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g31a78e1e37c_0_14"/>
          <p:cNvSpPr/>
          <p:nvPr/>
        </p:nvSpPr>
        <p:spPr>
          <a:xfrm>
            <a:off x="5523645" y="1504950"/>
            <a:ext cx="15517200" cy="1659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727"/>
              </a:buClr>
              <a:buSzPts val="8000"/>
              <a:buFont typeface="DM Sans"/>
              <a:buNone/>
            </a:pPr>
            <a:r>
              <a:rPr b="1" lang="en-US" sz="8000">
                <a:solidFill>
                  <a:srgbClr val="272727"/>
                </a:solidFill>
                <a:latin typeface="DM Sans"/>
                <a:ea typeface="DM Sans"/>
                <a:cs typeface="DM Sans"/>
                <a:sym typeface="DM Sans"/>
              </a:rPr>
              <a:t>Dataset Overview</a:t>
            </a:r>
            <a:endParaRPr b="0" i="0" sz="8000" u="none" cap="none" strike="noStrike">
              <a:solidFill>
                <a:schemeClr val="dk1"/>
              </a:solidFill>
              <a:latin typeface="Calibri"/>
              <a:ea typeface="Calibri"/>
              <a:cs typeface="Calibri"/>
              <a:sym typeface="Calibri"/>
            </a:endParaRPr>
          </a:p>
        </p:txBody>
      </p:sp>
      <p:sp>
        <p:nvSpPr>
          <p:cNvPr id="77" name="Google Shape;77;g31a78e1e37c_0_14"/>
          <p:cNvSpPr/>
          <p:nvPr/>
        </p:nvSpPr>
        <p:spPr>
          <a:xfrm>
            <a:off x="1778000" y="4117050"/>
            <a:ext cx="9429900" cy="8223300"/>
          </a:xfrm>
          <a:prstGeom prst="rect">
            <a:avLst/>
          </a:prstGeom>
          <a:noFill/>
          <a:ln>
            <a:noFill/>
          </a:ln>
        </p:spPr>
        <p:txBody>
          <a:bodyPr anchorCtr="0" anchor="t" bIns="0" lIns="0" spcFirstLastPara="1" rIns="0" wrap="square" tIns="0">
            <a:noAutofit/>
          </a:bodyPr>
          <a:lstStyle/>
          <a:p>
            <a:pPr indent="-457200" lvl="0" marL="914400" marR="0" rtl="0" algn="l">
              <a:lnSpc>
                <a:spcPct val="100000"/>
              </a:lnSpc>
              <a:spcBef>
                <a:spcPts val="0"/>
              </a:spcBef>
              <a:spcAft>
                <a:spcPts val="0"/>
              </a:spcAft>
              <a:buClr>
                <a:srgbClr val="0E0E0E"/>
              </a:buClr>
              <a:buSzPts val="3600"/>
              <a:buFont typeface="DM Sans"/>
              <a:buChar char="●"/>
            </a:pPr>
            <a:r>
              <a:rPr lang="en-US" sz="3600">
                <a:solidFill>
                  <a:srgbClr val="0E0E0E"/>
                </a:solidFill>
                <a:latin typeface="DM Sans"/>
                <a:ea typeface="DM Sans"/>
                <a:cs typeface="DM Sans"/>
                <a:sym typeface="DM Sans"/>
              </a:rPr>
              <a:t>Size: 2,000 songs</a:t>
            </a:r>
            <a:endParaRPr sz="3600">
              <a:solidFill>
                <a:srgbClr val="0E0E0E"/>
              </a:solidFill>
              <a:latin typeface="DM Sans"/>
              <a:ea typeface="DM Sans"/>
              <a:cs typeface="DM Sans"/>
              <a:sym typeface="DM Sans"/>
            </a:endParaRPr>
          </a:p>
          <a:p>
            <a:pPr indent="-457200" lvl="0" marL="914400" marR="0" rtl="0" algn="l">
              <a:lnSpc>
                <a:spcPct val="100000"/>
              </a:lnSpc>
              <a:spcBef>
                <a:spcPts val="0"/>
              </a:spcBef>
              <a:spcAft>
                <a:spcPts val="0"/>
              </a:spcAft>
              <a:buClr>
                <a:srgbClr val="0E0E0E"/>
              </a:buClr>
              <a:buSzPts val="3600"/>
              <a:buFont typeface="DM Sans"/>
              <a:buChar char="●"/>
            </a:pPr>
            <a:r>
              <a:rPr lang="en-US" sz="3600">
                <a:solidFill>
                  <a:srgbClr val="0E0E0E"/>
                </a:solidFill>
                <a:latin typeface="DM Sans"/>
                <a:ea typeface="DM Sans"/>
                <a:cs typeface="DM Sans"/>
                <a:sym typeface="DM Sans"/>
              </a:rPr>
              <a:t>Columns: 18 features</a:t>
            </a:r>
            <a:endParaRPr sz="3600">
              <a:solidFill>
                <a:srgbClr val="0E0E0E"/>
              </a:solidFill>
              <a:latin typeface="DM Sans"/>
              <a:ea typeface="DM Sans"/>
              <a:cs typeface="DM Sans"/>
              <a:sym typeface="DM Sans"/>
            </a:endParaRPr>
          </a:p>
          <a:p>
            <a:pPr indent="-457200" lvl="0" marL="914400" marR="0" rtl="0" algn="l">
              <a:lnSpc>
                <a:spcPct val="100000"/>
              </a:lnSpc>
              <a:spcBef>
                <a:spcPts val="0"/>
              </a:spcBef>
              <a:spcAft>
                <a:spcPts val="0"/>
              </a:spcAft>
              <a:buClr>
                <a:srgbClr val="0E0E0E"/>
              </a:buClr>
              <a:buSzPts val="3600"/>
              <a:buFont typeface="DM Sans"/>
              <a:buChar char="●"/>
            </a:pPr>
            <a:r>
              <a:rPr lang="en-US" sz="3600">
                <a:solidFill>
                  <a:srgbClr val="0E0E0E"/>
                </a:solidFill>
                <a:latin typeface="DM Sans"/>
                <a:ea typeface="DM Sans"/>
                <a:cs typeface="DM Sans"/>
                <a:sym typeface="DM Sans"/>
              </a:rPr>
              <a:t>Key Attributes:</a:t>
            </a:r>
            <a:endParaRPr sz="3600">
              <a:solidFill>
                <a:srgbClr val="0E0E0E"/>
              </a:solidFill>
              <a:latin typeface="DM Sans"/>
              <a:ea typeface="DM Sans"/>
              <a:cs typeface="DM Sans"/>
              <a:sym typeface="DM Sans"/>
            </a:endParaRPr>
          </a:p>
          <a:p>
            <a:pPr indent="-457200" lvl="1" marL="1371600" marR="0" rtl="0" algn="l">
              <a:lnSpc>
                <a:spcPct val="100000"/>
              </a:lnSpc>
              <a:spcBef>
                <a:spcPts val="0"/>
              </a:spcBef>
              <a:spcAft>
                <a:spcPts val="0"/>
              </a:spcAft>
              <a:buClr>
                <a:srgbClr val="0E0E0E"/>
              </a:buClr>
              <a:buSzPts val="3600"/>
              <a:buFont typeface="DM Sans"/>
              <a:buChar char="○"/>
            </a:pPr>
            <a:r>
              <a:rPr lang="en-US" sz="3600">
                <a:solidFill>
                  <a:srgbClr val="0E0E0E"/>
                </a:solidFill>
                <a:latin typeface="DM Sans"/>
                <a:ea typeface="DM Sans"/>
                <a:cs typeface="DM Sans"/>
                <a:sym typeface="DM Sans"/>
              </a:rPr>
              <a:t>Artist and Song: Identifies each song uniquely.</a:t>
            </a:r>
            <a:endParaRPr sz="3600">
              <a:solidFill>
                <a:srgbClr val="0E0E0E"/>
              </a:solidFill>
              <a:latin typeface="DM Sans"/>
              <a:ea typeface="DM Sans"/>
              <a:cs typeface="DM Sans"/>
              <a:sym typeface="DM Sans"/>
            </a:endParaRPr>
          </a:p>
          <a:p>
            <a:pPr indent="-457200" lvl="1" marL="1371600" marR="0" rtl="0" algn="l">
              <a:lnSpc>
                <a:spcPct val="100000"/>
              </a:lnSpc>
              <a:spcBef>
                <a:spcPts val="0"/>
              </a:spcBef>
              <a:spcAft>
                <a:spcPts val="0"/>
              </a:spcAft>
              <a:buClr>
                <a:srgbClr val="0E0E0E"/>
              </a:buClr>
              <a:buSzPts val="3600"/>
              <a:buFont typeface="DM Sans"/>
              <a:buChar char="○"/>
            </a:pPr>
            <a:r>
              <a:rPr lang="en-US" sz="3600">
                <a:solidFill>
                  <a:srgbClr val="0E0E0E"/>
                </a:solidFill>
                <a:latin typeface="DM Sans"/>
                <a:ea typeface="DM Sans"/>
                <a:cs typeface="DM Sans"/>
                <a:sym typeface="DM Sans"/>
              </a:rPr>
              <a:t>Duration (ms): ength of each song in milliseconds.</a:t>
            </a:r>
            <a:endParaRPr sz="3600">
              <a:solidFill>
                <a:srgbClr val="0E0E0E"/>
              </a:solidFill>
              <a:latin typeface="DM Sans"/>
              <a:ea typeface="DM Sans"/>
              <a:cs typeface="DM Sans"/>
              <a:sym typeface="DM Sans"/>
            </a:endParaRPr>
          </a:p>
          <a:p>
            <a:pPr indent="-457200" lvl="1" marL="1371600" marR="0" rtl="0" algn="l">
              <a:lnSpc>
                <a:spcPct val="100000"/>
              </a:lnSpc>
              <a:spcBef>
                <a:spcPts val="0"/>
              </a:spcBef>
              <a:spcAft>
                <a:spcPts val="0"/>
              </a:spcAft>
              <a:buClr>
                <a:srgbClr val="0E0E0E"/>
              </a:buClr>
              <a:buSzPts val="3600"/>
              <a:buFont typeface="DM Sans"/>
              <a:buChar char="○"/>
            </a:pPr>
            <a:r>
              <a:rPr lang="en-US" sz="3600">
                <a:solidFill>
                  <a:srgbClr val="0E0E0E"/>
                </a:solidFill>
                <a:latin typeface="DM Sans"/>
                <a:ea typeface="DM Sans"/>
                <a:cs typeface="DM Sans"/>
                <a:sym typeface="DM Sans"/>
              </a:rPr>
              <a:t>Explicit: Boolean flag indicating if a song contains explicit lyrics.</a:t>
            </a:r>
            <a:endParaRPr sz="3600">
              <a:solidFill>
                <a:srgbClr val="0E0E0E"/>
              </a:solidFill>
              <a:latin typeface="DM Sans"/>
              <a:ea typeface="DM Sans"/>
              <a:cs typeface="DM Sans"/>
              <a:sym typeface="DM Sans"/>
            </a:endParaRPr>
          </a:p>
          <a:p>
            <a:pPr indent="-457200" lvl="1" marL="1371600" marR="0" rtl="0" algn="l">
              <a:lnSpc>
                <a:spcPct val="100000"/>
              </a:lnSpc>
              <a:spcBef>
                <a:spcPts val="0"/>
              </a:spcBef>
              <a:spcAft>
                <a:spcPts val="0"/>
              </a:spcAft>
              <a:buClr>
                <a:srgbClr val="0E0E0E"/>
              </a:buClr>
              <a:buSzPts val="3600"/>
              <a:buFont typeface="DM Sans"/>
              <a:buChar char="○"/>
            </a:pPr>
            <a:r>
              <a:rPr lang="en-US" sz="3600">
                <a:solidFill>
                  <a:srgbClr val="0E0E0E"/>
                </a:solidFill>
                <a:latin typeface="DM Sans"/>
                <a:ea typeface="DM Sans"/>
                <a:cs typeface="DM Sans"/>
                <a:sym typeface="DM Sans"/>
              </a:rPr>
              <a:t>Year: Release year of the song.</a:t>
            </a:r>
            <a:endParaRPr sz="3600">
              <a:solidFill>
                <a:srgbClr val="0E0E0E"/>
              </a:solidFill>
              <a:latin typeface="DM Sans"/>
              <a:ea typeface="DM Sans"/>
              <a:cs typeface="DM Sans"/>
              <a:sym typeface="DM Sans"/>
            </a:endParaRPr>
          </a:p>
          <a:p>
            <a:pPr indent="-457200" lvl="1" marL="1371600" marR="0" rtl="0" algn="l">
              <a:lnSpc>
                <a:spcPct val="100000"/>
              </a:lnSpc>
              <a:spcBef>
                <a:spcPts val="0"/>
              </a:spcBef>
              <a:spcAft>
                <a:spcPts val="0"/>
              </a:spcAft>
              <a:buClr>
                <a:srgbClr val="0E0E0E"/>
              </a:buClr>
              <a:buSzPts val="3600"/>
              <a:buFont typeface="DM Sans"/>
              <a:buChar char="○"/>
            </a:pPr>
            <a:r>
              <a:rPr lang="en-US" sz="3600">
                <a:solidFill>
                  <a:srgbClr val="0E0E0E"/>
                </a:solidFill>
                <a:latin typeface="DM Sans"/>
                <a:ea typeface="DM Sans"/>
                <a:cs typeface="DM Sans"/>
                <a:sym typeface="DM Sans"/>
              </a:rPr>
              <a:t>Popularity: A score representing the song's popularity (higher is more popular).</a:t>
            </a:r>
            <a:endParaRPr sz="3600">
              <a:solidFill>
                <a:srgbClr val="0E0E0E"/>
              </a:solidFill>
              <a:latin typeface="DM Sans"/>
              <a:ea typeface="DM Sans"/>
              <a:cs typeface="DM Sans"/>
              <a:sym typeface="DM Sans"/>
            </a:endParaRPr>
          </a:p>
          <a:p>
            <a:pPr indent="0" lvl="0" marL="914400" marR="0" rtl="0" algn="l">
              <a:lnSpc>
                <a:spcPct val="100000"/>
              </a:lnSpc>
              <a:spcBef>
                <a:spcPts val="0"/>
              </a:spcBef>
              <a:spcAft>
                <a:spcPts val="0"/>
              </a:spcAft>
              <a:buNone/>
            </a:pPr>
            <a:r>
              <a:t/>
            </a:r>
            <a:endParaRPr sz="3600">
              <a:solidFill>
                <a:srgbClr val="0E0E0E"/>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3600">
              <a:solidFill>
                <a:srgbClr val="0E0E0E"/>
              </a:solidFill>
              <a:latin typeface="DM Sans"/>
              <a:ea typeface="DM Sans"/>
              <a:cs typeface="DM Sans"/>
              <a:sym typeface="DM Sans"/>
            </a:endParaRPr>
          </a:p>
        </p:txBody>
      </p:sp>
      <p:pic>
        <p:nvPicPr>
          <p:cNvPr id="78" name="Google Shape;78;g31a78e1e37c_0_14"/>
          <p:cNvPicPr preferRelativeResize="0"/>
          <p:nvPr/>
        </p:nvPicPr>
        <p:blipFill>
          <a:blip r:embed="rId4">
            <a:alphaModFix/>
          </a:blip>
          <a:stretch>
            <a:fillRect/>
          </a:stretch>
        </p:blipFill>
        <p:spPr>
          <a:xfrm>
            <a:off x="11646050" y="4117050"/>
            <a:ext cx="11858219" cy="726270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B1FF"/>
        </a:solidFill>
      </p:bgPr>
    </p:bg>
    <p:spTree>
      <p:nvGrpSpPr>
        <p:cNvPr id="83" name="Shape 83"/>
        <p:cNvGrpSpPr/>
        <p:nvPr/>
      </p:nvGrpSpPr>
      <p:grpSpPr>
        <a:xfrm>
          <a:off x="0" y="0"/>
          <a:ext cx="0" cy="0"/>
          <a:chOff x="0" y="0"/>
          <a:chExt cx="0" cy="0"/>
        </a:xfrm>
      </p:grpSpPr>
      <p:sp>
        <p:nvSpPr>
          <p:cNvPr id="84" name="Google Shape;84;p5"/>
          <p:cNvSpPr/>
          <p:nvPr/>
        </p:nvSpPr>
        <p:spPr>
          <a:xfrm>
            <a:off x="23370921" y="10515600"/>
            <a:ext cx="1016127" cy="320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5"/>
          <p:cNvSpPr/>
          <p:nvPr/>
        </p:nvSpPr>
        <p:spPr>
          <a:xfrm>
            <a:off x="13463683" y="2705100"/>
            <a:ext cx="9907238" cy="312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5"/>
          <p:cNvSpPr/>
          <p:nvPr/>
        </p:nvSpPr>
        <p:spPr>
          <a:xfrm>
            <a:off x="13463683" y="3454400"/>
            <a:ext cx="1625803" cy="1625600"/>
          </a:xfrm>
          <a:prstGeom prst="roundRect">
            <a:avLst>
              <a:gd fmla="val 78188"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 " id="87" name="Google Shape;87;p5"/>
          <p:cNvPicPr preferRelativeResize="0"/>
          <p:nvPr/>
        </p:nvPicPr>
        <p:blipFill rotWithShape="1">
          <a:blip r:embed="rId3">
            <a:alphaModFix/>
          </a:blip>
          <a:srcRect b="0" l="0" r="0" t="0"/>
          <a:stretch/>
        </p:blipFill>
        <p:spPr>
          <a:xfrm>
            <a:off x="13463683" y="3454400"/>
            <a:ext cx="1625803" cy="1625600"/>
          </a:xfrm>
          <a:prstGeom prst="rect">
            <a:avLst/>
          </a:prstGeom>
          <a:noFill/>
          <a:ln>
            <a:noFill/>
          </a:ln>
        </p:spPr>
      </p:pic>
      <p:sp>
        <p:nvSpPr>
          <p:cNvPr id="88" name="Google Shape;88;p5"/>
          <p:cNvSpPr/>
          <p:nvPr/>
        </p:nvSpPr>
        <p:spPr>
          <a:xfrm>
            <a:off x="13463683" y="6858000"/>
            <a:ext cx="9907238" cy="259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5"/>
          <p:cNvSpPr/>
          <p:nvPr/>
        </p:nvSpPr>
        <p:spPr>
          <a:xfrm>
            <a:off x="13463683" y="7340600"/>
            <a:ext cx="1625803" cy="1625600"/>
          </a:xfrm>
          <a:prstGeom prst="roundRect">
            <a:avLst>
              <a:gd fmla="val 78188"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 " id="90" name="Google Shape;90;p5"/>
          <p:cNvPicPr preferRelativeResize="0"/>
          <p:nvPr/>
        </p:nvPicPr>
        <p:blipFill rotWithShape="1">
          <a:blip r:embed="rId3">
            <a:alphaModFix/>
          </a:blip>
          <a:srcRect b="0" l="0" r="0" t="0"/>
          <a:stretch/>
        </p:blipFill>
        <p:spPr>
          <a:xfrm>
            <a:off x="13463683" y="7340600"/>
            <a:ext cx="1625803" cy="1625600"/>
          </a:xfrm>
          <a:prstGeom prst="rect">
            <a:avLst/>
          </a:prstGeom>
          <a:noFill/>
          <a:ln>
            <a:noFill/>
          </a:ln>
        </p:spPr>
      </p:pic>
      <p:sp>
        <p:nvSpPr>
          <p:cNvPr id="91" name="Google Shape;91;p5"/>
          <p:cNvSpPr/>
          <p:nvPr/>
        </p:nvSpPr>
        <p:spPr>
          <a:xfrm>
            <a:off x="15495937" y="6858000"/>
            <a:ext cx="7874984" cy="259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5"/>
          <p:cNvSpPr/>
          <p:nvPr/>
        </p:nvSpPr>
        <p:spPr>
          <a:xfrm>
            <a:off x="3003326" y="1286500"/>
            <a:ext cx="18923700" cy="1659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727"/>
              </a:buClr>
              <a:buSzPts val="8000"/>
              <a:buFont typeface="DM Sans"/>
              <a:buNone/>
            </a:pPr>
            <a:r>
              <a:rPr b="1" lang="en-US" sz="8000">
                <a:solidFill>
                  <a:srgbClr val="272727"/>
                </a:solidFill>
                <a:latin typeface="DM Sans"/>
                <a:ea typeface="DM Sans"/>
                <a:cs typeface="DM Sans"/>
                <a:sym typeface="DM Sans"/>
              </a:rPr>
              <a:t>Step 1: Understanding Our Data</a:t>
            </a:r>
            <a:endParaRPr b="1" sz="8000">
              <a:solidFill>
                <a:srgbClr val="272727"/>
              </a:solidFill>
              <a:latin typeface="DM Sans"/>
              <a:ea typeface="DM Sans"/>
              <a:cs typeface="DM Sans"/>
              <a:sym typeface="DM Sans"/>
            </a:endParaRPr>
          </a:p>
        </p:txBody>
      </p:sp>
      <p:sp>
        <p:nvSpPr>
          <p:cNvPr id="93" name="Google Shape;93;p5"/>
          <p:cNvSpPr/>
          <p:nvPr/>
        </p:nvSpPr>
        <p:spPr>
          <a:xfrm>
            <a:off x="256350" y="3454400"/>
            <a:ext cx="12509400" cy="6140400"/>
          </a:xfrm>
          <a:prstGeom prst="rect">
            <a:avLst/>
          </a:prstGeom>
          <a:noFill/>
          <a:ln>
            <a:noFill/>
          </a:ln>
        </p:spPr>
        <p:txBody>
          <a:bodyPr anchorCtr="0" anchor="t" bIns="0" lIns="0" spcFirstLastPara="1" rIns="0" wrap="square" tIns="0">
            <a:noAutofit/>
          </a:bodyPr>
          <a:lstStyle/>
          <a:p>
            <a:pPr indent="-457200" lvl="0" marL="914400" marR="0" rtl="0" algn="l">
              <a:lnSpc>
                <a:spcPct val="100000"/>
              </a:lnSpc>
              <a:spcBef>
                <a:spcPts val="0"/>
              </a:spcBef>
              <a:spcAft>
                <a:spcPts val="0"/>
              </a:spcAft>
              <a:buClr>
                <a:srgbClr val="0E0E0E"/>
              </a:buClr>
              <a:buSzPts val="3600"/>
              <a:buFont typeface="DM Sans"/>
              <a:buChar char="●"/>
            </a:pPr>
            <a:r>
              <a:rPr lang="en-US" sz="3600">
                <a:solidFill>
                  <a:srgbClr val="0E0E0E"/>
                </a:solidFill>
                <a:latin typeface="DM Sans"/>
                <a:ea typeface="DM Sans"/>
                <a:cs typeface="DM Sans"/>
                <a:sym typeface="DM Sans"/>
              </a:rPr>
              <a:t>We began by importing the dataset, </a:t>
            </a:r>
            <a:r>
              <a:rPr lang="en-US" sz="3600">
                <a:solidFill>
                  <a:srgbClr val="38761D"/>
                </a:solidFill>
                <a:latin typeface="DM Sans"/>
                <a:ea typeface="DM Sans"/>
                <a:cs typeface="DM Sans"/>
                <a:sym typeface="DM Sans"/>
              </a:rPr>
              <a:t>songs_normalize.csv,</a:t>
            </a:r>
            <a:r>
              <a:rPr lang="en-US" sz="3600">
                <a:solidFill>
                  <a:srgbClr val="0E0E0E"/>
                </a:solidFill>
                <a:latin typeface="DM Sans"/>
                <a:ea typeface="DM Sans"/>
                <a:cs typeface="DM Sans"/>
                <a:sym typeface="DM Sans"/>
              </a:rPr>
              <a:t> onto our Google Colab environment. This dataset contains detailed information on 2,000 Spotify songs, including their characteristics like popularity, tempo, danceability, and genre.</a:t>
            </a:r>
            <a:endParaRPr sz="3600">
              <a:solidFill>
                <a:srgbClr val="0E0E0E"/>
              </a:solidFill>
              <a:latin typeface="DM Sans"/>
              <a:ea typeface="DM Sans"/>
              <a:cs typeface="DM Sans"/>
              <a:sym typeface="DM Sans"/>
            </a:endParaRPr>
          </a:p>
          <a:p>
            <a:pPr indent="-457200" lvl="0" marL="914400" marR="0" rtl="0" algn="l">
              <a:lnSpc>
                <a:spcPct val="100000"/>
              </a:lnSpc>
              <a:spcBef>
                <a:spcPts val="0"/>
              </a:spcBef>
              <a:spcAft>
                <a:spcPts val="0"/>
              </a:spcAft>
              <a:buClr>
                <a:srgbClr val="0E0E0E"/>
              </a:buClr>
              <a:buSzPts val="3600"/>
              <a:buFont typeface="DM Sans"/>
              <a:buChar char="●"/>
            </a:pPr>
            <a:r>
              <a:rPr lang="en-US" sz="3600">
                <a:solidFill>
                  <a:srgbClr val="0E0E0E"/>
                </a:solidFill>
                <a:latin typeface="DM Sans"/>
                <a:ea typeface="DM Sans"/>
                <a:cs typeface="DM Sans"/>
                <a:sym typeface="DM Sans"/>
              </a:rPr>
              <a:t>We performed a data validation check, confirming:</a:t>
            </a:r>
            <a:endParaRPr sz="3600">
              <a:solidFill>
                <a:srgbClr val="0E0E0E"/>
              </a:solidFill>
              <a:latin typeface="DM Sans"/>
              <a:ea typeface="DM Sans"/>
              <a:cs typeface="DM Sans"/>
              <a:sym typeface="DM Sans"/>
            </a:endParaRPr>
          </a:p>
          <a:p>
            <a:pPr indent="-457200" lvl="1" marL="1371600" marR="0" rtl="0" algn="l">
              <a:lnSpc>
                <a:spcPct val="100000"/>
              </a:lnSpc>
              <a:spcBef>
                <a:spcPts val="0"/>
              </a:spcBef>
              <a:spcAft>
                <a:spcPts val="0"/>
              </a:spcAft>
              <a:buClr>
                <a:srgbClr val="0E0E0E"/>
              </a:buClr>
              <a:buSzPts val="3600"/>
              <a:buFont typeface="DM Sans"/>
              <a:buChar char="○"/>
            </a:pPr>
            <a:r>
              <a:rPr lang="en-US" sz="3600">
                <a:solidFill>
                  <a:srgbClr val="0E0E0E"/>
                </a:solidFill>
                <a:latin typeface="DM Sans"/>
                <a:ea typeface="DM Sans"/>
                <a:cs typeface="DM Sans"/>
                <a:sym typeface="DM Sans"/>
              </a:rPr>
              <a:t>There are 18 columns representing various features of the songs, such as energy, explicitness, and valence.</a:t>
            </a:r>
            <a:endParaRPr sz="3600">
              <a:solidFill>
                <a:srgbClr val="0E0E0E"/>
              </a:solidFill>
              <a:latin typeface="DM Sans"/>
              <a:ea typeface="DM Sans"/>
              <a:cs typeface="DM Sans"/>
              <a:sym typeface="DM Sans"/>
            </a:endParaRPr>
          </a:p>
          <a:p>
            <a:pPr indent="-457200" lvl="1" marL="1371600" marR="0" rtl="0" algn="l">
              <a:lnSpc>
                <a:spcPct val="100000"/>
              </a:lnSpc>
              <a:spcBef>
                <a:spcPts val="0"/>
              </a:spcBef>
              <a:spcAft>
                <a:spcPts val="0"/>
              </a:spcAft>
              <a:buClr>
                <a:srgbClr val="0E0E0E"/>
              </a:buClr>
              <a:buSzPts val="3600"/>
              <a:buFont typeface="DM Sans"/>
              <a:buChar char="○"/>
            </a:pPr>
            <a:r>
              <a:rPr lang="en-US" sz="3600">
                <a:solidFill>
                  <a:srgbClr val="0E0E0E"/>
                </a:solidFill>
                <a:latin typeface="DM Sans"/>
                <a:ea typeface="DM Sans"/>
                <a:cs typeface="DM Sans"/>
                <a:sym typeface="DM Sans"/>
              </a:rPr>
              <a:t>The dataset is complete, with no missing values or inconsistencies.</a:t>
            </a:r>
            <a:endParaRPr sz="3600">
              <a:solidFill>
                <a:srgbClr val="0E0E0E"/>
              </a:solidFill>
              <a:latin typeface="DM Sans"/>
              <a:ea typeface="DM Sans"/>
              <a:cs typeface="DM Sans"/>
              <a:sym typeface="DM Sans"/>
            </a:endParaRPr>
          </a:p>
          <a:p>
            <a:pPr indent="-457200" lvl="0" marL="914400" marR="0" rtl="0" algn="l">
              <a:lnSpc>
                <a:spcPct val="100000"/>
              </a:lnSpc>
              <a:spcBef>
                <a:spcPts val="0"/>
              </a:spcBef>
              <a:spcAft>
                <a:spcPts val="0"/>
              </a:spcAft>
              <a:buClr>
                <a:srgbClr val="0E0E0E"/>
              </a:buClr>
              <a:buSzPts val="3600"/>
              <a:buFont typeface="DM Sans"/>
              <a:buChar char="●"/>
            </a:pPr>
            <a:r>
              <a:rPr lang="en-US" sz="3600">
                <a:solidFill>
                  <a:srgbClr val="0E0E0E"/>
                </a:solidFill>
                <a:latin typeface="DM Sans"/>
                <a:ea typeface="DM Sans"/>
                <a:cs typeface="DM Sans"/>
                <a:sym typeface="DM Sans"/>
              </a:rPr>
              <a:t>Quick Summary Statistics:</a:t>
            </a:r>
            <a:endParaRPr sz="3600">
              <a:solidFill>
                <a:srgbClr val="0E0E0E"/>
              </a:solidFill>
              <a:latin typeface="DM Sans"/>
              <a:ea typeface="DM Sans"/>
              <a:cs typeface="DM Sans"/>
              <a:sym typeface="DM Sans"/>
            </a:endParaRPr>
          </a:p>
          <a:p>
            <a:pPr indent="-457200" lvl="1" marL="1371600" marR="0" rtl="0" algn="l">
              <a:lnSpc>
                <a:spcPct val="100000"/>
              </a:lnSpc>
              <a:spcBef>
                <a:spcPts val="0"/>
              </a:spcBef>
              <a:spcAft>
                <a:spcPts val="0"/>
              </a:spcAft>
              <a:buClr>
                <a:srgbClr val="0E0E0E"/>
              </a:buClr>
              <a:buSzPts val="3600"/>
              <a:buFont typeface="DM Sans"/>
              <a:buChar char="○"/>
            </a:pPr>
            <a:r>
              <a:rPr lang="en-US" sz="3600">
                <a:solidFill>
                  <a:srgbClr val="0E0E0E"/>
                </a:solidFill>
                <a:latin typeface="DM Sans"/>
                <a:ea typeface="DM Sans"/>
                <a:cs typeface="DM Sans"/>
                <a:sym typeface="DM Sans"/>
              </a:rPr>
              <a:t>Popularity: Ranges from 0 to 89.</a:t>
            </a:r>
            <a:endParaRPr sz="3600">
              <a:solidFill>
                <a:srgbClr val="0E0E0E"/>
              </a:solidFill>
              <a:latin typeface="DM Sans"/>
              <a:ea typeface="DM Sans"/>
              <a:cs typeface="DM Sans"/>
              <a:sym typeface="DM Sans"/>
            </a:endParaRPr>
          </a:p>
          <a:p>
            <a:pPr indent="-457200" lvl="1" marL="1371600" marR="0" rtl="0" algn="l">
              <a:lnSpc>
                <a:spcPct val="100000"/>
              </a:lnSpc>
              <a:spcBef>
                <a:spcPts val="0"/>
              </a:spcBef>
              <a:spcAft>
                <a:spcPts val="0"/>
              </a:spcAft>
              <a:buClr>
                <a:srgbClr val="0E0E0E"/>
              </a:buClr>
              <a:buSzPts val="3600"/>
              <a:buFont typeface="DM Sans"/>
              <a:buChar char="○"/>
            </a:pPr>
            <a:r>
              <a:rPr lang="en-US" sz="3600">
                <a:solidFill>
                  <a:srgbClr val="0E0E0E"/>
                </a:solidFill>
                <a:latin typeface="DM Sans"/>
                <a:ea typeface="DM Sans"/>
                <a:cs typeface="DM Sans"/>
                <a:sym typeface="DM Sans"/>
              </a:rPr>
              <a:t>Tempo: Ranges from 60 BPM (slow) to 210 BPM (fast).</a:t>
            </a:r>
            <a:endParaRPr sz="3600">
              <a:solidFill>
                <a:srgbClr val="0E0E0E"/>
              </a:solidFill>
              <a:latin typeface="DM Sans"/>
              <a:ea typeface="DM Sans"/>
              <a:cs typeface="DM Sans"/>
              <a:sym typeface="DM Sans"/>
            </a:endParaRPr>
          </a:p>
          <a:p>
            <a:pPr indent="-457200" lvl="1" marL="1371600" marR="0" rtl="0" algn="l">
              <a:lnSpc>
                <a:spcPct val="100000"/>
              </a:lnSpc>
              <a:spcBef>
                <a:spcPts val="0"/>
              </a:spcBef>
              <a:spcAft>
                <a:spcPts val="0"/>
              </a:spcAft>
              <a:buClr>
                <a:srgbClr val="0E0E0E"/>
              </a:buClr>
              <a:buSzPts val="3600"/>
              <a:buFont typeface="DM Sans"/>
              <a:buChar char="○"/>
            </a:pPr>
            <a:r>
              <a:rPr lang="en-US" sz="3600">
                <a:solidFill>
                  <a:srgbClr val="0E0E0E"/>
                </a:solidFill>
                <a:latin typeface="DM Sans"/>
                <a:ea typeface="DM Sans"/>
                <a:cs typeface="DM Sans"/>
                <a:sym typeface="DM Sans"/>
              </a:rPr>
              <a:t>Danceability: Averages around 0.67 on a 0–1 scale.</a:t>
            </a:r>
            <a:endParaRPr sz="3600">
              <a:solidFill>
                <a:srgbClr val="0E0E0E"/>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3600">
              <a:solidFill>
                <a:srgbClr val="0E0E0E"/>
              </a:solidFill>
              <a:latin typeface="DM Sans"/>
              <a:ea typeface="DM Sans"/>
              <a:cs typeface="DM Sans"/>
              <a:sym typeface="DM Sans"/>
            </a:endParaRPr>
          </a:p>
        </p:txBody>
      </p:sp>
      <p:pic>
        <p:nvPicPr>
          <p:cNvPr descr=" " id="94" name="Google Shape;94;p5"/>
          <p:cNvPicPr preferRelativeResize="0"/>
          <p:nvPr/>
        </p:nvPicPr>
        <p:blipFill rotWithShape="1">
          <a:blip r:embed="rId4">
            <a:alphaModFix/>
          </a:blip>
          <a:srcRect b="0" l="0" r="0" t="0"/>
          <a:stretch/>
        </p:blipFill>
        <p:spPr>
          <a:xfrm>
            <a:off x="-3763342" y="-3441700"/>
            <a:ext cx="7971293" cy="6708826"/>
          </a:xfrm>
          <a:prstGeom prst="rect">
            <a:avLst/>
          </a:prstGeom>
          <a:noFill/>
          <a:ln>
            <a:noFill/>
          </a:ln>
        </p:spPr>
      </p:pic>
      <p:pic>
        <p:nvPicPr>
          <p:cNvPr id="95" name="Google Shape;95;p5"/>
          <p:cNvPicPr preferRelativeResize="0"/>
          <p:nvPr/>
        </p:nvPicPr>
        <p:blipFill>
          <a:blip r:embed="rId5">
            <a:alphaModFix/>
          </a:blip>
          <a:stretch>
            <a:fillRect/>
          </a:stretch>
        </p:blipFill>
        <p:spPr>
          <a:xfrm>
            <a:off x="12765750" y="3611663"/>
            <a:ext cx="11303101" cy="90834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B1FF"/>
        </a:solidFill>
      </p:bgPr>
    </p:bg>
    <p:spTree>
      <p:nvGrpSpPr>
        <p:cNvPr id="100" name="Shape 100"/>
        <p:cNvGrpSpPr/>
        <p:nvPr/>
      </p:nvGrpSpPr>
      <p:grpSpPr>
        <a:xfrm>
          <a:off x="0" y="0"/>
          <a:ext cx="0" cy="0"/>
          <a:chOff x="0" y="0"/>
          <a:chExt cx="0" cy="0"/>
        </a:xfrm>
      </p:grpSpPr>
      <p:sp>
        <p:nvSpPr>
          <p:cNvPr id="101" name="Google Shape;101;g31a7b325659_1_152"/>
          <p:cNvSpPr/>
          <p:nvPr/>
        </p:nvSpPr>
        <p:spPr>
          <a:xfrm>
            <a:off x="23370921" y="10515600"/>
            <a:ext cx="1016100" cy="320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g31a7b325659_1_152"/>
          <p:cNvSpPr/>
          <p:nvPr/>
        </p:nvSpPr>
        <p:spPr>
          <a:xfrm>
            <a:off x="14479783" y="3183563"/>
            <a:ext cx="1625700" cy="1625700"/>
          </a:xfrm>
          <a:prstGeom prst="roundRect">
            <a:avLst>
              <a:gd fmla="val 78188"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 " id="103" name="Google Shape;103;g31a7b325659_1_152"/>
          <p:cNvPicPr preferRelativeResize="0"/>
          <p:nvPr/>
        </p:nvPicPr>
        <p:blipFill rotWithShape="1">
          <a:blip r:embed="rId3">
            <a:alphaModFix/>
          </a:blip>
          <a:srcRect b="0" l="0" r="0" t="0"/>
          <a:stretch/>
        </p:blipFill>
        <p:spPr>
          <a:xfrm>
            <a:off x="14479783" y="3183563"/>
            <a:ext cx="1625803" cy="1625600"/>
          </a:xfrm>
          <a:prstGeom prst="rect">
            <a:avLst/>
          </a:prstGeom>
          <a:noFill/>
          <a:ln>
            <a:noFill/>
          </a:ln>
        </p:spPr>
      </p:pic>
      <p:sp>
        <p:nvSpPr>
          <p:cNvPr id="104" name="Google Shape;104;g31a7b325659_1_152"/>
          <p:cNvSpPr/>
          <p:nvPr/>
        </p:nvSpPr>
        <p:spPr>
          <a:xfrm>
            <a:off x="14479783" y="6587163"/>
            <a:ext cx="9907200" cy="259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g31a7b325659_1_152"/>
          <p:cNvSpPr/>
          <p:nvPr/>
        </p:nvSpPr>
        <p:spPr>
          <a:xfrm>
            <a:off x="14479783" y="7069763"/>
            <a:ext cx="1625700" cy="1625700"/>
          </a:xfrm>
          <a:prstGeom prst="roundRect">
            <a:avLst>
              <a:gd fmla="val 78188"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 " id="106" name="Google Shape;106;g31a7b325659_1_152"/>
          <p:cNvPicPr preferRelativeResize="0"/>
          <p:nvPr/>
        </p:nvPicPr>
        <p:blipFill rotWithShape="1">
          <a:blip r:embed="rId3">
            <a:alphaModFix/>
          </a:blip>
          <a:srcRect b="0" l="0" r="0" t="0"/>
          <a:stretch/>
        </p:blipFill>
        <p:spPr>
          <a:xfrm>
            <a:off x="14479783" y="7069763"/>
            <a:ext cx="1625803" cy="1625600"/>
          </a:xfrm>
          <a:prstGeom prst="rect">
            <a:avLst/>
          </a:prstGeom>
          <a:noFill/>
          <a:ln>
            <a:noFill/>
          </a:ln>
        </p:spPr>
      </p:pic>
      <p:sp>
        <p:nvSpPr>
          <p:cNvPr id="107" name="Google Shape;107;g31a7b325659_1_152"/>
          <p:cNvSpPr/>
          <p:nvPr/>
        </p:nvSpPr>
        <p:spPr>
          <a:xfrm>
            <a:off x="16512037" y="6587163"/>
            <a:ext cx="7875000" cy="259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g31a7b325659_1_152"/>
          <p:cNvSpPr/>
          <p:nvPr/>
        </p:nvSpPr>
        <p:spPr>
          <a:xfrm>
            <a:off x="3284475" y="637175"/>
            <a:ext cx="20790900" cy="1659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727"/>
              </a:buClr>
              <a:buSzPts val="8000"/>
              <a:buFont typeface="DM Sans"/>
              <a:buNone/>
            </a:pPr>
            <a:r>
              <a:rPr b="1" lang="en-US" sz="8000">
                <a:solidFill>
                  <a:srgbClr val="272727"/>
                </a:solidFill>
                <a:latin typeface="DM Sans"/>
                <a:ea typeface="DM Sans"/>
                <a:cs typeface="DM Sans"/>
                <a:sym typeface="DM Sans"/>
              </a:rPr>
              <a:t>Exploratory Analysis</a:t>
            </a:r>
            <a:endParaRPr b="1" sz="8000">
              <a:solidFill>
                <a:srgbClr val="272727"/>
              </a:solidFill>
              <a:latin typeface="DM Sans"/>
              <a:ea typeface="DM Sans"/>
              <a:cs typeface="DM Sans"/>
              <a:sym typeface="DM Sans"/>
            </a:endParaRPr>
          </a:p>
          <a:p>
            <a:pPr indent="0" lvl="0" marL="0" marR="0" rtl="0" algn="ctr">
              <a:lnSpc>
                <a:spcPct val="100000"/>
              </a:lnSpc>
              <a:spcBef>
                <a:spcPts val="0"/>
              </a:spcBef>
              <a:spcAft>
                <a:spcPts val="0"/>
              </a:spcAft>
              <a:buClr>
                <a:srgbClr val="272727"/>
              </a:buClr>
              <a:buSzPts val="8000"/>
              <a:buFont typeface="DM Sans"/>
              <a:buNone/>
            </a:pPr>
            <a:r>
              <a:rPr b="1" lang="en-US" sz="8000">
                <a:solidFill>
                  <a:srgbClr val="272727"/>
                </a:solidFill>
                <a:latin typeface="DM Sans"/>
                <a:ea typeface="DM Sans"/>
                <a:cs typeface="DM Sans"/>
                <a:sym typeface="DM Sans"/>
              </a:rPr>
              <a:t>Step 2: Creating Our Visualisations</a:t>
            </a:r>
            <a:endParaRPr b="1" sz="8000">
              <a:solidFill>
                <a:srgbClr val="272727"/>
              </a:solidFill>
              <a:latin typeface="DM Sans"/>
              <a:ea typeface="DM Sans"/>
              <a:cs typeface="DM Sans"/>
              <a:sym typeface="DM Sans"/>
            </a:endParaRPr>
          </a:p>
        </p:txBody>
      </p:sp>
      <p:sp>
        <p:nvSpPr>
          <p:cNvPr id="109" name="Google Shape;109;g31a7b325659_1_152"/>
          <p:cNvSpPr/>
          <p:nvPr/>
        </p:nvSpPr>
        <p:spPr>
          <a:xfrm>
            <a:off x="1102400" y="4887375"/>
            <a:ext cx="8995800" cy="5990400"/>
          </a:xfrm>
          <a:prstGeom prst="rect">
            <a:avLst/>
          </a:prstGeom>
          <a:noFill/>
          <a:ln>
            <a:noFill/>
          </a:ln>
        </p:spPr>
        <p:txBody>
          <a:bodyPr anchorCtr="0" anchor="t" bIns="0" lIns="0" spcFirstLastPara="1" rIns="0" wrap="square" tIns="0">
            <a:noAutofit/>
          </a:bodyPr>
          <a:lstStyle/>
          <a:p>
            <a:pPr indent="-450850" lvl="0" marL="4572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Most songs are moderately </a:t>
            </a:r>
            <a:r>
              <a:rPr lang="en-US" sz="3500">
                <a:solidFill>
                  <a:srgbClr val="1155CC"/>
                </a:solidFill>
                <a:latin typeface="DM Sans"/>
                <a:ea typeface="DM Sans"/>
                <a:cs typeface="DM Sans"/>
                <a:sym typeface="DM Sans"/>
              </a:rPr>
              <a:t>popular,</a:t>
            </a:r>
            <a:r>
              <a:rPr lang="en-US" sz="3500">
                <a:solidFill>
                  <a:srgbClr val="0E0E0E"/>
                </a:solidFill>
                <a:latin typeface="DM Sans"/>
                <a:ea typeface="DM Sans"/>
                <a:cs typeface="DM Sans"/>
                <a:sym typeface="DM Sans"/>
              </a:rPr>
              <a:t> with some very low-popularity outliers.</a:t>
            </a:r>
            <a:endParaRPr sz="3500">
              <a:solidFill>
                <a:srgbClr val="0E0E0E"/>
              </a:solidFill>
              <a:latin typeface="DM Sans"/>
              <a:ea typeface="DM Sans"/>
              <a:cs typeface="DM Sans"/>
              <a:sym typeface="DM Sans"/>
            </a:endParaRPr>
          </a:p>
          <a:p>
            <a:pPr indent="-450850" lvl="0" marL="457200" marR="0" rtl="0" algn="just">
              <a:lnSpc>
                <a:spcPct val="100000"/>
              </a:lnSpc>
              <a:spcBef>
                <a:spcPts val="0"/>
              </a:spcBef>
              <a:spcAft>
                <a:spcPts val="0"/>
              </a:spcAft>
              <a:buClr>
                <a:srgbClr val="0E0E0E"/>
              </a:buClr>
              <a:buSzPts val="3500"/>
              <a:buFont typeface="DM Sans"/>
              <a:buChar char="●"/>
            </a:pPr>
            <a:r>
              <a:rPr lang="en-US" sz="3500">
                <a:solidFill>
                  <a:srgbClr val="1155CC"/>
                </a:solidFill>
                <a:latin typeface="DM Sans"/>
                <a:ea typeface="DM Sans"/>
                <a:cs typeface="DM Sans"/>
                <a:sym typeface="DM Sans"/>
              </a:rPr>
              <a:t>Tempo</a:t>
            </a:r>
            <a:r>
              <a:rPr lang="en-US" sz="3500">
                <a:solidFill>
                  <a:srgbClr val="0E0E0E"/>
                </a:solidFill>
                <a:latin typeface="DM Sans"/>
                <a:ea typeface="DM Sans"/>
                <a:cs typeface="DM Sans"/>
                <a:sym typeface="DM Sans"/>
              </a:rPr>
              <a:t> peaks at 120–140 BPM for upbeat tracks and 60–80 BPM for slower songs.</a:t>
            </a:r>
            <a:endParaRPr sz="3500">
              <a:solidFill>
                <a:srgbClr val="0E0E0E"/>
              </a:solidFill>
              <a:latin typeface="DM Sans"/>
              <a:ea typeface="DM Sans"/>
              <a:cs typeface="DM Sans"/>
              <a:sym typeface="DM Sans"/>
            </a:endParaRPr>
          </a:p>
          <a:p>
            <a:pPr indent="-450850" lvl="0" marL="4572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Most tracks are highly </a:t>
            </a:r>
            <a:r>
              <a:rPr lang="en-US" sz="3500">
                <a:solidFill>
                  <a:srgbClr val="1155CC"/>
                </a:solidFill>
                <a:latin typeface="DM Sans"/>
                <a:ea typeface="DM Sans"/>
                <a:cs typeface="DM Sans"/>
                <a:sym typeface="DM Sans"/>
              </a:rPr>
              <a:t>danceable, </a:t>
            </a:r>
            <a:r>
              <a:rPr lang="en-US" sz="3500">
                <a:solidFill>
                  <a:srgbClr val="0E0E0E"/>
                </a:solidFill>
                <a:latin typeface="DM Sans"/>
                <a:ea typeface="DM Sans"/>
                <a:cs typeface="DM Sans"/>
                <a:sym typeface="DM Sans"/>
              </a:rPr>
              <a:t>clustering around 0.6–0.8.</a:t>
            </a:r>
            <a:endParaRPr sz="3500">
              <a:solidFill>
                <a:srgbClr val="0E0E0E"/>
              </a:solidFill>
              <a:latin typeface="DM Sans"/>
              <a:ea typeface="DM Sans"/>
              <a:cs typeface="DM Sans"/>
              <a:sym typeface="DM Sans"/>
            </a:endParaRPr>
          </a:p>
          <a:p>
            <a:pPr indent="-450850" lvl="0" marL="4572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Songs tend to be </a:t>
            </a:r>
            <a:r>
              <a:rPr lang="en-US" sz="3500">
                <a:solidFill>
                  <a:srgbClr val="1155CC"/>
                </a:solidFill>
                <a:latin typeface="DM Sans"/>
                <a:ea typeface="DM Sans"/>
                <a:cs typeface="DM Sans"/>
                <a:sym typeface="DM Sans"/>
              </a:rPr>
              <a:t>energetic</a:t>
            </a:r>
            <a:r>
              <a:rPr lang="en-US" sz="3500">
                <a:solidFill>
                  <a:srgbClr val="0E0E0E"/>
                </a:solidFill>
                <a:latin typeface="DM Sans"/>
                <a:ea typeface="DM Sans"/>
                <a:cs typeface="DM Sans"/>
                <a:sym typeface="DM Sans"/>
              </a:rPr>
              <a:t>, with scores often between 0.6–0.8.</a:t>
            </a:r>
            <a:endParaRPr sz="3500">
              <a:solidFill>
                <a:srgbClr val="0E0E0E"/>
              </a:solidFill>
              <a:latin typeface="DM Sans"/>
              <a:ea typeface="DM Sans"/>
              <a:cs typeface="DM Sans"/>
              <a:sym typeface="DM Sans"/>
            </a:endParaRPr>
          </a:p>
        </p:txBody>
      </p:sp>
      <p:pic>
        <p:nvPicPr>
          <p:cNvPr descr=" " id="110" name="Google Shape;110;g31a7b325659_1_152"/>
          <p:cNvPicPr preferRelativeResize="0"/>
          <p:nvPr/>
        </p:nvPicPr>
        <p:blipFill rotWithShape="1">
          <a:blip r:embed="rId4">
            <a:alphaModFix/>
          </a:blip>
          <a:srcRect b="0" l="0" r="0" t="0"/>
          <a:stretch/>
        </p:blipFill>
        <p:spPr>
          <a:xfrm>
            <a:off x="-3904742" y="-2805400"/>
            <a:ext cx="7971293" cy="6708826"/>
          </a:xfrm>
          <a:prstGeom prst="rect">
            <a:avLst/>
          </a:prstGeom>
          <a:noFill/>
          <a:ln>
            <a:noFill/>
          </a:ln>
        </p:spPr>
      </p:pic>
      <p:pic>
        <p:nvPicPr>
          <p:cNvPr id="111" name="Google Shape;111;g31a7b325659_1_152"/>
          <p:cNvPicPr preferRelativeResize="0"/>
          <p:nvPr/>
        </p:nvPicPr>
        <p:blipFill rotWithShape="1">
          <a:blip r:embed="rId5">
            <a:alphaModFix/>
          </a:blip>
          <a:srcRect b="-7642" l="-14626" r="0" t="0"/>
          <a:stretch/>
        </p:blipFill>
        <p:spPr>
          <a:xfrm>
            <a:off x="10418875" y="3560938"/>
            <a:ext cx="6766700" cy="5134525"/>
          </a:xfrm>
          <a:prstGeom prst="rect">
            <a:avLst/>
          </a:prstGeom>
          <a:noFill/>
          <a:ln>
            <a:noFill/>
          </a:ln>
        </p:spPr>
      </p:pic>
      <p:pic>
        <p:nvPicPr>
          <p:cNvPr id="112" name="Google Shape;112;g31a7b325659_1_152"/>
          <p:cNvPicPr preferRelativeResize="0"/>
          <p:nvPr/>
        </p:nvPicPr>
        <p:blipFill>
          <a:blip r:embed="rId6">
            <a:alphaModFix/>
          </a:blip>
          <a:stretch>
            <a:fillRect/>
          </a:stretch>
        </p:blipFill>
        <p:spPr>
          <a:xfrm>
            <a:off x="17299275" y="3560938"/>
            <a:ext cx="6041650" cy="4814274"/>
          </a:xfrm>
          <a:prstGeom prst="rect">
            <a:avLst/>
          </a:prstGeom>
          <a:noFill/>
          <a:ln>
            <a:noFill/>
          </a:ln>
        </p:spPr>
      </p:pic>
      <p:pic>
        <p:nvPicPr>
          <p:cNvPr id="113" name="Google Shape;113;g31a7b325659_1_152"/>
          <p:cNvPicPr preferRelativeResize="0"/>
          <p:nvPr/>
        </p:nvPicPr>
        <p:blipFill rotWithShape="1">
          <a:blip r:embed="rId7">
            <a:alphaModFix/>
          </a:blip>
          <a:srcRect b="0" l="1530" r="-1529" t="0"/>
          <a:stretch/>
        </p:blipFill>
        <p:spPr>
          <a:xfrm>
            <a:off x="11257625" y="8450863"/>
            <a:ext cx="6041655" cy="4797474"/>
          </a:xfrm>
          <a:prstGeom prst="rect">
            <a:avLst/>
          </a:prstGeom>
          <a:noFill/>
          <a:ln>
            <a:noFill/>
          </a:ln>
        </p:spPr>
      </p:pic>
      <p:pic>
        <p:nvPicPr>
          <p:cNvPr id="114" name="Google Shape;114;g31a7b325659_1_152"/>
          <p:cNvPicPr preferRelativeResize="0"/>
          <p:nvPr/>
        </p:nvPicPr>
        <p:blipFill>
          <a:blip r:embed="rId8">
            <a:alphaModFix/>
          </a:blip>
          <a:stretch>
            <a:fillRect/>
          </a:stretch>
        </p:blipFill>
        <p:spPr>
          <a:xfrm>
            <a:off x="17299275" y="8466863"/>
            <a:ext cx="6041650" cy="48142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B1FF"/>
        </a:solidFill>
      </p:bgPr>
    </p:bg>
    <p:spTree>
      <p:nvGrpSpPr>
        <p:cNvPr id="119" name="Shape 119"/>
        <p:cNvGrpSpPr/>
        <p:nvPr/>
      </p:nvGrpSpPr>
      <p:grpSpPr>
        <a:xfrm>
          <a:off x="0" y="0"/>
          <a:ext cx="0" cy="0"/>
          <a:chOff x="0" y="0"/>
          <a:chExt cx="0" cy="0"/>
        </a:xfrm>
      </p:grpSpPr>
      <p:sp>
        <p:nvSpPr>
          <p:cNvPr id="120" name="Google Shape;120;g31a7b325659_1_2"/>
          <p:cNvSpPr/>
          <p:nvPr/>
        </p:nvSpPr>
        <p:spPr>
          <a:xfrm>
            <a:off x="14479783" y="3183563"/>
            <a:ext cx="1625700" cy="1625700"/>
          </a:xfrm>
          <a:prstGeom prst="roundRect">
            <a:avLst>
              <a:gd fmla="val 78188"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 " id="121" name="Google Shape;121;g31a7b325659_1_2"/>
          <p:cNvPicPr preferRelativeResize="0"/>
          <p:nvPr/>
        </p:nvPicPr>
        <p:blipFill rotWithShape="1">
          <a:blip r:embed="rId3">
            <a:alphaModFix/>
          </a:blip>
          <a:srcRect b="0" l="0" r="0" t="0"/>
          <a:stretch/>
        </p:blipFill>
        <p:spPr>
          <a:xfrm>
            <a:off x="14479783" y="3183563"/>
            <a:ext cx="1625803" cy="1625600"/>
          </a:xfrm>
          <a:prstGeom prst="rect">
            <a:avLst/>
          </a:prstGeom>
          <a:noFill/>
          <a:ln>
            <a:noFill/>
          </a:ln>
        </p:spPr>
      </p:pic>
      <p:sp>
        <p:nvSpPr>
          <p:cNvPr id="122" name="Google Shape;122;g31a7b325659_1_2"/>
          <p:cNvSpPr/>
          <p:nvPr/>
        </p:nvSpPr>
        <p:spPr>
          <a:xfrm>
            <a:off x="3079976" y="552825"/>
            <a:ext cx="18923700" cy="1659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rgbClr val="272727"/>
              </a:buClr>
              <a:buSzPts val="8000"/>
              <a:buFont typeface="DM Sans"/>
              <a:buNone/>
            </a:pPr>
            <a:r>
              <a:rPr b="1" lang="en-US" sz="8000">
                <a:solidFill>
                  <a:srgbClr val="272727"/>
                </a:solidFill>
                <a:latin typeface="DM Sans"/>
                <a:ea typeface="DM Sans"/>
                <a:cs typeface="DM Sans"/>
                <a:sym typeface="DM Sans"/>
              </a:rPr>
              <a:t>Top 10 Genres</a:t>
            </a:r>
            <a:endParaRPr b="1" sz="8000">
              <a:solidFill>
                <a:srgbClr val="272727"/>
              </a:solidFill>
              <a:latin typeface="DM Sans"/>
              <a:ea typeface="DM Sans"/>
              <a:cs typeface="DM Sans"/>
              <a:sym typeface="DM Sans"/>
            </a:endParaRPr>
          </a:p>
        </p:txBody>
      </p:sp>
      <p:sp>
        <p:nvSpPr>
          <p:cNvPr id="123" name="Google Shape;123;g31a7b325659_1_2"/>
          <p:cNvSpPr/>
          <p:nvPr/>
        </p:nvSpPr>
        <p:spPr>
          <a:xfrm>
            <a:off x="2200513" y="3183575"/>
            <a:ext cx="19986000" cy="5990400"/>
          </a:xfrm>
          <a:prstGeom prst="rect">
            <a:avLst/>
          </a:prstGeom>
          <a:noFill/>
          <a:ln>
            <a:noFill/>
          </a:ln>
        </p:spPr>
        <p:txBody>
          <a:bodyPr anchorCtr="0" anchor="t" bIns="0" lIns="0" spcFirstLastPara="1" rIns="0" wrap="square" tIns="0">
            <a:noAutofit/>
          </a:bodyPr>
          <a:lstStyle/>
          <a:p>
            <a:pPr indent="-450850" lvl="0" marL="4572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Why Genres Matter: Help us understand music trends and listener preferences.</a:t>
            </a:r>
            <a:endParaRPr sz="3500">
              <a:solidFill>
                <a:srgbClr val="0E0E0E"/>
              </a:solidFill>
              <a:latin typeface="DM Sans"/>
              <a:ea typeface="DM Sans"/>
              <a:cs typeface="DM Sans"/>
              <a:sym typeface="DM Sans"/>
            </a:endParaRPr>
          </a:p>
          <a:p>
            <a:pPr indent="-450850" lvl="0" marL="4572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Key Insights:</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1155CC"/>
                </a:solidFill>
                <a:latin typeface="DM Sans"/>
                <a:ea typeface="DM Sans"/>
                <a:cs typeface="DM Sans"/>
                <a:sym typeface="DM Sans"/>
              </a:rPr>
              <a:t>Pop</a:t>
            </a:r>
            <a:r>
              <a:rPr lang="en-US" sz="3500">
                <a:solidFill>
                  <a:srgbClr val="0E0E0E"/>
                </a:solidFill>
                <a:latin typeface="DM Sans"/>
                <a:ea typeface="DM Sans"/>
                <a:cs typeface="DM Sans"/>
                <a:sym typeface="DM Sans"/>
              </a:rPr>
              <a:t> Dominates - Over 400 songs, highlighting its massive appeal.</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1155CC"/>
                </a:solidFill>
                <a:latin typeface="DM Sans"/>
                <a:ea typeface="DM Sans"/>
                <a:cs typeface="DM Sans"/>
                <a:sym typeface="DM Sans"/>
              </a:rPr>
              <a:t>Genre Blends</a:t>
            </a:r>
            <a:r>
              <a:rPr lang="en-US" sz="3500">
                <a:solidFill>
                  <a:srgbClr val="0E0E0E"/>
                </a:solidFill>
                <a:latin typeface="DM Sans"/>
                <a:ea typeface="DM Sans"/>
                <a:cs typeface="DM Sans"/>
                <a:sym typeface="DM Sans"/>
              </a:rPr>
              <a:t> - Hybrids like “Hip Hop, Pop” and “Pop, R&amp;B” reflect the popularity of fusion styles.</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1155CC"/>
                </a:solidFill>
                <a:latin typeface="DM Sans"/>
                <a:ea typeface="DM Sans"/>
                <a:cs typeface="DM Sans"/>
                <a:sym typeface="DM Sans"/>
              </a:rPr>
              <a:t>Hip-Hop's </a:t>
            </a:r>
            <a:r>
              <a:rPr lang="en-US" sz="3500">
                <a:solidFill>
                  <a:srgbClr val="0E0E0E"/>
                </a:solidFill>
                <a:latin typeface="DM Sans"/>
                <a:ea typeface="DM Sans"/>
                <a:cs typeface="DM Sans"/>
                <a:sym typeface="DM Sans"/>
              </a:rPr>
              <a:t>Influence -Appears frequently, both on its own and in hybrid genres.</a:t>
            </a:r>
            <a:endParaRPr sz="3500">
              <a:solidFill>
                <a:srgbClr val="0E0E0E"/>
              </a:solidFill>
              <a:latin typeface="DM Sans"/>
              <a:ea typeface="DM Sans"/>
              <a:cs typeface="DM Sans"/>
              <a:sym typeface="DM Sans"/>
            </a:endParaRPr>
          </a:p>
          <a:p>
            <a:pPr indent="-450850" lvl="0" marL="4572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Conclusion: Pop and Rock dominate, showcasing mainstream preferences.</a:t>
            </a:r>
            <a:endParaRPr sz="3500">
              <a:solidFill>
                <a:srgbClr val="0E0E0E"/>
              </a:solidFill>
              <a:latin typeface="DM Sans"/>
              <a:ea typeface="DM Sans"/>
              <a:cs typeface="DM Sans"/>
              <a:sym typeface="DM Sans"/>
            </a:endParaRPr>
          </a:p>
        </p:txBody>
      </p:sp>
      <p:pic>
        <p:nvPicPr>
          <p:cNvPr id="124" name="Google Shape;124;g31a7b325659_1_2"/>
          <p:cNvPicPr preferRelativeResize="0"/>
          <p:nvPr/>
        </p:nvPicPr>
        <p:blipFill rotWithShape="1">
          <a:blip r:embed="rId4">
            <a:alphaModFix/>
          </a:blip>
          <a:srcRect b="0" l="0" r="0" t="4131"/>
          <a:stretch/>
        </p:blipFill>
        <p:spPr>
          <a:xfrm>
            <a:off x="2892963" y="7192051"/>
            <a:ext cx="18601124" cy="5808024"/>
          </a:xfrm>
          <a:prstGeom prst="rect">
            <a:avLst/>
          </a:prstGeom>
          <a:noFill/>
          <a:ln>
            <a:noFill/>
          </a:ln>
        </p:spPr>
      </p:pic>
      <p:pic>
        <p:nvPicPr>
          <p:cNvPr descr=" " id="125" name="Google Shape;125;g31a7b325659_1_2"/>
          <p:cNvPicPr preferRelativeResize="0"/>
          <p:nvPr/>
        </p:nvPicPr>
        <p:blipFill rotWithShape="1">
          <a:blip r:embed="rId5">
            <a:alphaModFix/>
          </a:blip>
          <a:srcRect b="0" l="0" r="0" t="0"/>
          <a:stretch/>
        </p:blipFill>
        <p:spPr>
          <a:xfrm>
            <a:off x="18796718" y="-3862100"/>
            <a:ext cx="8061120" cy="80601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B1FF"/>
        </a:solidFill>
      </p:bgPr>
    </p:bg>
    <p:spTree>
      <p:nvGrpSpPr>
        <p:cNvPr id="130" name="Shape 130"/>
        <p:cNvGrpSpPr/>
        <p:nvPr/>
      </p:nvGrpSpPr>
      <p:grpSpPr>
        <a:xfrm>
          <a:off x="0" y="0"/>
          <a:ext cx="0" cy="0"/>
          <a:chOff x="0" y="0"/>
          <a:chExt cx="0" cy="0"/>
        </a:xfrm>
      </p:grpSpPr>
      <p:sp>
        <p:nvSpPr>
          <p:cNvPr id="131" name="Google Shape;131;g31a7b325659_1_13"/>
          <p:cNvSpPr/>
          <p:nvPr/>
        </p:nvSpPr>
        <p:spPr>
          <a:xfrm>
            <a:off x="14479783" y="3183563"/>
            <a:ext cx="1625700" cy="1625700"/>
          </a:xfrm>
          <a:prstGeom prst="roundRect">
            <a:avLst>
              <a:gd fmla="val 78188"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 " id="132" name="Google Shape;132;g31a7b325659_1_13"/>
          <p:cNvPicPr preferRelativeResize="0"/>
          <p:nvPr/>
        </p:nvPicPr>
        <p:blipFill rotWithShape="1">
          <a:blip r:embed="rId3">
            <a:alphaModFix/>
          </a:blip>
          <a:srcRect b="0" l="0" r="0" t="0"/>
          <a:stretch/>
        </p:blipFill>
        <p:spPr>
          <a:xfrm>
            <a:off x="14479783" y="3183563"/>
            <a:ext cx="1625803" cy="1625600"/>
          </a:xfrm>
          <a:prstGeom prst="rect">
            <a:avLst/>
          </a:prstGeom>
          <a:noFill/>
          <a:ln>
            <a:noFill/>
          </a:ln>
        </p:spPr>
      </p:pic>
      <p:sp>
        <p:nvSpPr>
          <p:cNvPr id="133" name="Google Shape;133;g31a7b325659_1_13"/>
          <p:cNvSpPr/>
          <p:nvPr/>
        </p:nvSpPr>
        <p:spPr>
          <a:xfrm>
            <a:off x="3019126" y="1355900"/>
            <a:ext cx="18923700" cy="1659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727"/>
              </a:buClr>
              <a:buSzPts val="8000"/>
              <a:buFont typeface="DM Sans"/>
              <a:buNone/>
            </a:pPr>
            <a:r>
              <a:rPr b="1" lang="en-US" sz="8000">
                <a:solidFill>
                  <a:srgbClr val="272727"/>
                </a:solidFill>
                <a:latin typeface="DM Sans"/>
                <a:ea typeface="DM Sans"/>
                <a:cs typeface="DM Sans"/>
                <a:sym typeface="DM Sans"/>
              </a:rPr>
              <a:t>Proportion of Explicit Content</a:t>
            </a:r>
            <a:endParaRPr b="1" sz="8000">
              <a:solidFill>
                <a:srgbClr val="272727"/>
              </a:solidFill>
              <a:latin typeface="DM Sans"/>
              <a:ea typeface="DM Sans"/>
              <a:cs typeface="DM Sans"/>
              <a:sym typeface="DM Sans"/>
            </a:endParaRPr>
          </a:p>
        </p:txBody>
      </p:sp>
      <p:sp>
        <p:nvSpPr>
          <p:cNvPr id="134" name="Google Shape;134;g31a7b325659_1_13"/>
          <p:cNvSpPr/>
          <p:nvPr/>
        </p:nvSpPr>
        <p:spPr>
          <a:xfrm>
            <a:off x="1444125" y="3619425"/>
            <a:ext cx="11554800" cy="7506300"/>
          </a:xfrm>
          <a:prstGeom prst="rect">
            <a:avLst/>
          </a:prstGeom>
          <a:noFill/>
          <a:ln>
            <a:noFill/>
          </a:ln>
        </p:spPr>
        <p:txBody>
          <a:bodyPr anchorCtr="0" anchor="t" bIns="0" lIns="0" spcFirstLastPara="1" rIns="0" wrap="square" tIns="0">
            <a:noAutofit/>
          </a:bodyPr>
          <a:lstStyle/>
          <a:p>
            <a:pPr indent="-450850" lvl="0" marL="4572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Why It Matters: Tracks explicit vs. clean songs in top hits from 2000–2019, reflecting audience preferences and artist trends.</a:t>
            </a:r>
            <a:endParaRPr sz="3500">
              <a:solidFill>
                <a:srgbClr val="0E0E0E"/>
              </a:solidFill>
              <a:latin typeface="DM Sans"/>
              <a:ea typeface="DM Sans"/>
              <a:cs typeface="DM Sans"/>
              <a:sym typeface="DM Sans"/>
            </a:endParaRPr>
          </a:p>
          <a:p>
            <a:pPr indent="-450850" lvl="0" marL="4572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Observations:</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72.5% Clean: Most top hits avoid explicit content, showing accessibility.</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Pop Genre: Not all Pop songs contain explicit content (e.g., Britney Spears' "Oops!... I Did It Again").</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27.5% Explicit: Explicit songs dominate certain genres like Hip-Hop.</a:t>
            </a:r>
            <a:endParaRPr sz="3500">
              <a:solidFill>
                <a:srgbClr val="0E0E0E"/>
              </a:solidFill>
              <a:latin typeface="DM Sans"/>
              <a:ea typeface="DM Sans"/>
              <a:cs typeface="DM Sans"/>
              <a:sym typeface="DM Sans"/>
            </a:endParaRPr>
          </a:p>
          <a:p>
            <a:pPr indent="-450850" lvl="0" marL="4572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Real Life Example: Helps platforms like Spotify refine content recommendations for family-friendly audiences or create explicit-content filters.</a:t>
            </a:r>
            <a:endParaRPr sz="3500">
              <a:solidFill>
                <a:srgbClr val="0E0E0E"/>
              </a:solidFill>
              <a:latin typeface="DM Sans"/>
              <a:ea typeface="DM Sans"/>
              <a:cs typeface="DM Sans"/>
              <a:sym typeface="DM Sans"/>
            </a:endParaRPr>
          </a:p>
        </p:txBody>
      </p:sp>
      <p:pic>
        <p:nvPicPr>
          <p:cNvPr descr=" " id="135" name="Google Shape;135;g31a7b325659_1_13"/>
          <p:cNvPicPr preferRelativeResize="0"/>
          <p:nvPr/>
        </p:nvPicPr>
        <p:blipFill rotWithShape="1">
          <a:blip r:embed="rId4">
            <a:alphaModFix/>
          </a:blip>
          <a:srcRect b="0" l="0" r="0" t="0"/>
          <a:stretch/>
        </p:blipFill>
        <p:spPr>
          <a:xfrm>
            <a:off x="18796718" y="-3862100"/>
            <a:ext cx="8061120" cy="8060114"/>
          </a:xfrm>
          <a:prstGeom prst="rect">
            <a:avLst/>
          </a:prstGeom>
          <a:noFill/>
          <a:ln>
            <a:noFill/>
          </a:ln>
        </p:spPr>
      </p:pic>
      <p:pic>
        <p:nvPicPr>
          <p:cNvPr id="136" name="Google Shape;136;g31a7b325659_1_13"/>
          <p:cNvPicPr preferRelativeResize="0"/>
          <p:nvPr/>
        </p:nvPicPr>
        <p:blipFill>
          <a:blip r:embed="rId5">
            <a:alphaModFix/>
          </a:blip>
          <a:stretch>
            <a:fillRect/>
          </a:stretch>
        </p:blipFill>
        <p:spPr>
          <a:xfrm>
            <a:off x="14888250" y="3619502"/>
            <a:ext cx="7726926" cy="75061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B1FF"/>
        </a:solidFill>
      </p:bgPr>
    </p:bg>
    <p:spTree>
      <p:nvGrpSpPr>
        <p:cNvPr id="141" name="Shape 141"/>
        <p:cNvGrpSpPr/>
        <p:nvPr/>
      </p:nvGrpSpPr>
      <p:grpSpPr>
        <a:xfrm>
          <a:off x="0" y="0"/>
          <a:ext cx="0" cy="0"/>
          <a:chOff x="0" y="0"/>
          <a:chExt cx="0" cy="0"/>
        </a:xfrm>
      </p:grpSpPr>
      <p:sp>
        <p:nvSpPr>
          <p:cNvPr id="142" name="Google Shape;142;g31a7b325659_1_94"/>
          <p:cNvSpPr/>
          <p:nvPr/>
        </p:nvSpPr>
        <p:spPr>
          <a:xfrm>
            <a:off x="14479783" y="3183563"/>
            <a:ext cx="1625700" cy="1625700"/>
          </a:xfrm>
          <a:prstGeom prst="roundRect">
            <a:avLst>
              <a:gd fmla="val 78188"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 " id="143" name="Google Shape;143;g31a7b325659_1_94"/>
          <p:cNvPicPr preferRelativeResize="0"/>
          <p:nvPr/>
        </p:nvPicPr>
        <p:blipFill rotWithShape="1">
          <a:blip r:embed="rId3">
            <a:alphaModFix/>
          </a:blip>
          <a:srcRect b="0" l="0" r="0" t="0"/>
          <a:stretch/>
        </p:blipFill>
        <p:spPr>
          <a:xfrm>
            <a:off x="14479783" y="3183563"/>
            <a:ext cx="1625803" cy="1625600"/>
          </a:xfrm>
          <a:prstGeom prst="rect">
            <a:avLst/>
          </a:prstGeom>
          <a:noFill/>
          <a:ln>
            <a:noFill/>
          </a:ln>
        </p:spPr>
      </p:pic>
      <p:sp>
        <p:nvSpPr>
          <p:cNvPr id="144" name="Google Shape;144;g31a7b325659_1_94"/>
          <p:cNvSpPr/>
          <p:nvPr/>
        </p:nvSpPr>
        <p:spPr>
          <a:xfrm>
            <a:off x="201825" y="889025"/>
            <a:ext cx="19776300" cy="1659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rgbClr val="272727"/>
              </a:buClr>
              <a:buSzPts val="8000"/>
              <a:buFont typeface="DM Sans"/>
              <a:buNone/>
            </a:pPr>
            <a:r>
              <a:rPr b="1" lang="en-US" sz="8000">
                <a:solidFill>
                  <a:srgbClr val="272727"/>
                </a:solidFill>
                <a:latin typeface="DM Sans"/>
                <a:ea typeface="DM Sans"/>
                <a:cs typeface="DM Sans"/>
                <a:sym typeface="DM Sans"/>
              </a:rPr>
              <a:t>Popularity of Explicit vs. Non-Explicit Songs</a:t>
            </a:r>
            <a:endParaRPr b="1" sz="8000">
              <a:solidFill>
                <a:srgbClr val="272727"/>
              </a:solidFill>
              <a:latin typeface="DM Sans"/>
              <a:ea typeface="DM Sans"/>
              <a:cs typeface="DM Sans"/>
              <a:sym typeface="DM Sans"/>
            </a:endParaRPr>
          </a:p>
        </p:txBody>
      </p:sp>
      <p:sp>
        <p:nvSpPr>
          <p:cNvPr id="145" name="Google Shape;145;g31a7b325659_1_94"/>
          <p:cNvSpPr/>
          <p:nvPr/>
        </p:nvSpPr>
        <p:spPr>
          <a:xfrm>
            <a:off x="1342725" y="4198025"/>
            <a:ext cx="10750800" cy="5913300"/>
          </a:xfrm>
          <a:prstGeom prst="rect">
            <a:avLst/>
          </a:prstGeom>
          <a:noFill/>
          <a:ln>
            <a:noFill/>
          </a:ln>
        </p:spPr>
        <p:txBody>
          <a:bodyPr anchorCtr="0" anchor="t" bIns="0" lIns="0" spcFirstLastPara="1" rIns="0" wrap="square" tIns="0">
            <a:noAutofit/>
          </a:bodyPr>
          <a:lstStyle/>
          <a:p>
            <a:pPr indent="-450850" lvl="0" marL="4572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Observations:</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Median Popularity: Both explicit and non-explicit songs have comparable medians.</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Non-Explicit Songs: Show a broader popularity range, spanning mainstream hits and niche tracks.</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Explicit Songs: Have tighter popularity distributions but with some low-performing outliers.</a:t>
            </a:r>
            <a:endParaRPr sz="3500">
              <a:solidFill>
                <a:srgbClr val="0E0E0E"/>
              </a:solidFill>
              <a:latin typeface="DM Sans"/>
              <a:ea typeface="DM Sans"/>
              <a:cs typeface="DM Sans"/>
              <a:sym typeface="DM Sans"/>
            </a:endParaRPr>
          </a:p>
          <a:p>
            <a:pPr indent="-450850" lvl="0" marL="4572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Conclusions:</a:t>
            </a:r>
            <a:endParaRPr sz="3500">
              <a:solidFill>
                <a:srgbClr val="0E0E0E"/>
              </a:solidFill>
              <a:latin typeface="DM Sans"/>
              <a:ea typeface="DM Sans"/>
              <a:cs typeface="DM Sans"/>
              <a:sym typeface="DM Sans"/>
            </a:endParaRPr>
          </a:p>
          <a:p>
            <a:pPr indent="-450850" lvl="1" marL="914400" marR="0" rtl="0" algn="just">
              <a:lnSpc>
                <a:spcPct val="100000"/>
              </a:lnSpc>
              <a:spcBef>
                <a:spcPts val="0"/>
              </a:spcBef>
              <a:spcAft>
                <a:spcPts val="0"/>
              </a:spcAft>
              <a:buClr>
                <a:srgbClr val="0E0E0E"/>
              </a:buClr>
              <a:buSzPts val="3500"/>
              <a:buFont typeface="DM Sans"/>
              <a:buChar char="○"/>
            </a:pPr>
            <a:r>
              <a:rPr lang="en-US" sz="3500">
                <a:solidFill>
                  <a:srgbClr val="0E0E0E"/>
                </a:solidFill>
                <a:latin typeface="DM Sans"/>
                <a:ea typeface="DM Sans"/>
                <a:cs typeface="DM Sans"/>
                <a:sym typeface="DM Sans"/>
              </a:rPr>
              <a:t>Explicit content doesn’t guarantee higher or lower popularity but may reflect genre-specific trends.</a:t>
            </a:r>
            <a:endParaRPr sz="3500">
              <a:solidFill>
                <a:srgbClr val="0E0E0E"/>
              </a:solidFill>
              <a:latin typeface="DM Sans"/>
              <a:ea typeface="DM Sans"/>
              <a:cs typeface="DM Sans"/>
              <a:sym typeface="DM Sans"/>
            </a:endParaRPr>
          </a:p>
        </p:txBody>
      </p:sp>
      <p:pic>
        <p:nvPicPr>
          <p:cNvPr descr=" " id="146" name="Google Shape;146;g31a7b325659_1_94"/>
          <p:cNvPicPr preferRelativeResize="0"/>
          <p:nvPr/>
        </p:nvPicPr>
        <p:blipFill rotWithShape="1">
          <a:blip r:embed="rId4">
            <a:alphaModFix/>
          </a:blip>
          <a:srcRect b="0" l="0" r="0" t="0"/>
          <a:stretch/>
        </p:blipFill>
        <p:spPr>
          <a:xfrm>
            <a:off x="18796718" y="-3862100"/>
            <a:ext cx="8061120" cy="8060114"/>
          </a:xfrm>
          <a:prstGeom prst="rect">
            <a:avLst/>
          </a:prstGeom>
          <a:noFill/>
          <a:ln>
            <a:noFill/>
          </a:ln>
        </p:spPr>
      </p:pic>
      <p:pic>
        <p:nvPicPr>
          <p:cNvPr id="147" name="Google Shape;147;g31a7b325659_1_94"/>
          <p:cNvPicPr preferRelativeResize="0"/>
          <p:nvPr/>
        </p:nvPicPr>
        <p:blipFill>
          <a:blip r:embed="rId5">
            <a:alphaModFix/>
          </a:blip>
          <a:stretch>
            <a:fillRect/>
          </a:stretch>
        </p:blipFill>
        <p:spPr>
          <a:xfrm>
            <a:off x="13158225" y="4198025"/>
            <a:ext cx="10463275" cy="73182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2024-01-06T06:42:04Z</dcterms:created>
  <dc:creator>PptxGenJS</dc:creator>
</cp:coreProperties>
</file>